
<file path=[Content_Types].xml><?xml version="1.0" encoding="utf-8"?>
<Types xmlns="http://schemas.openxmlformats.org/package/2006/content-types">
  <Default Extension="png" ContentType="image/png"/>
  <Default Extension="svg" ContentType="image/svg+xml"/>
  <Default Extension="jpeg" ContentType="image/jpeg"/>
  <Default Extension="rels" ContentType="application/vnd.openxmlformats-package.relationships+xml"/>
  <Default Extension="xml" ContentType="application/xml"/>
  <Default Extension="fntdata" ContentType="application/x-fontdata"/>
  <Default Extension="mp4" ContentType="video/unknown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70" r:id="rId13"/>
  </p:sldIdLst>
  <p:sldSz cx="18288000" cy="10287000"/>
  <p:notesSz cx="6858000" cy="9144000"/>
  <p:embeddedFontLst>
    <p:embeddedFont>
      <p:font typeface="Charmonman Bold" charset="-34"/>
      <p:regular r:id="rId14"/>
    </p:embeddedFont>
    <p:embeddedFont>
      <p:font typeface="Montserrat Extra-Bold" charset="0"/>
      <p:regular r:id="rId15"/>
    </p:embeddedFont>
    <p:embeddedFont>
      <p:font typeface="Josefin Sans Regular Bold" charset="0"/>
      <p:regular r:id="rId16"/>
    </p:embeddedFont>
    <p:embeddedFont>
      <p:font typeface="Sigmar One" charset="0"/>
      <p:regular r:id="rId17"/>
    </p:embeddedFont>
    <p:embeddedFont>
      <p:font typeface="Calibri" pitchFamily="34" charset="0"/>
      <p:regular r:id="rId18"/>
      <p:bold r:id="rId19"/>
      <p:italic r:id="rId20"/>
      <p:boldItalic r:id="rId21"/>
    </p:embeddedFont>
    <p:embeddedFont>
      <p:font typeface="Josefin Sans Bold" charset="0"/>
      <p:regular r:id="rId22"/>
    </p:embeddedFont>
    <p:embeddedFont>
      <p:font typeface="Josefin Sans Regular" charset="0"/>
      <p:regular r:id="rId23"/>
    </p:embeddedFont>
  </p:embeddedFont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=""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=""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 autoAdjust="0"/>
    <p:restoredTop sz="94622" autoAdjust="0"/>
  </p:normalViewPr>
  <p:slideViewPr>
    <p:cSldViewPr>
      <p:cViewPr varScale="1">
        <p:scale>
          <a:sx n="54" d="100"/>
          <a:sy n="54" d="100"/>
        </p:scale>
        <p:origin x="-276" y="-9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font" Target="fonts/font5.fntdata"/><Relationship Id="rId26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font" Target="fonts/font8.fntdata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font" Target="fonts/font4.fntdata"/><Relationship Id="rId25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font" Target="fonts/font3.fntdata"/><Relationship Id="rId20" Type="http://schemas.openxmlformats.org/officeDocument/2006/relationships/font" Target="fonts/font7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font" Target="fonts/font2.fntdata"/><Relationship Id="rId23" Type="http://schemas.openxmlformats.org/officeDocument/2006/relationships/font" Target="fonts/font10.fntdata"/><Relationship Id="rId10" Type="http://schemas.openxmlformats.org/officeDocument/2006/relationships/slide" Target="slides/slide9.xml"/><Relationship Id="rId19" Type="http://schemas.openxmlformats.org/officeDocument/2006/relationships/font" Target="fonts/font6.fntdata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font" Target="fonts/font1.fntdata"/><Relationship Id="rId22" Type="http://schemas.openxmlformats.org/officeDocument/2006/relationships/font" Target="fonts/font9.fntdata"/><Relationship Id="rId27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4/9/2023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4/9/2023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4/9/2023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4/9/2023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4/9/2023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4/9/2023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4/9/2023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svg"/><Relationship Id="rId3" Type="http://schemas.openxmlformats.org/officeDocument/2006/relationships/image" Target="../media/image2.png"/><Relationship Id="rId7" Type="http://schemas.openxmlformats.org/officeDocument/2006/relationships/image" Target="../media/image4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.svg"/><Relationship Id="rId5" Type="http://schemas.openxmlformats.org/officeDocument/2006/relationships/image" Target="../media/image3.png"/><Relationship Id="rId10" Type="http://schemas.openxmlformats.org/officeDocument/2006/relationships/image" Target="../media/image9.svg"/><Relationship Id="rId4" Type="http://schemas.openxmlformats.org/officeDocument/2006/relationships/image" Target="../media/image3.svg"/><Relationship Id="rId9" Type="http://schemas.openxmlformats.org/officeDocument/2006/relationships/image" Target="../media/image5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9.sv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sv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3.svg"/><Relationship Id="rId4" Type="http://schemas.openxmlformats.org/officeDocument/2006/relationships/image" Target="../media/image7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sv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7.svg"/><Relationship Id="rId4" Type="http://schemas.openxmlformats.org/officeDocument/2006/relationships/image" Target="../media/image9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5" Type="http://schemas.openxmlformats.org/officeDocument/2006/relationships/image" Target="../media/image10.jpeg"/><Relationship Id="rId4" Type="http://schemas.openxmlformats.org/officeDocument/2006/relationships/image" Target="../media/image1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0.sv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3.sv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.svg"/><Relationship Id="rId5" Type="http://schemas.openxmlformats.org/officeDocument/2006/relationships/image" Target="../media/image5.png"/><Relationship Id="rId4" Type="http://schemas.openxmlformats.org/officeDocument/2006/relationships/image" Target="../media/image25.sv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4.png"/><Relationship Id="rId4" Type="http://schemas.openxmlformats.org/officeDocument/2006/relationships/image" Target="../media/image25.svg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284353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 rot="2492367">
            <a:off x="-843494" y="7491417"/>
            <a:ext cx="3744388" cy="3533767"/>
          </a:xfrm>
          <a:prstGeom prst="rect">
            <a:avLst/>
          </a:prstGeom>
        </p:spPr>
      </p:pic>
      <p:pic>
        <p:nvPicPr>
          <p:cNvPr id="3" name="Picture 3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 rot="2492367">
            <a:off x="15610708" y="-728837"/>
            <a:ext cx="3744388" cy="3533767"/>
          </a:xfrm>
          <a:prstGeom prst="rect">
            <a:avLst/>
          </a:prstGeom>
        </p:spPr>
      </p:pic>
      <p:grpSp>
        <p:nvGrpSpPr>
          <p:cNvPr id="4" name="Group 4"/>
          <p:cNvGrpSpPr/>
          <p:nvPr/>
        </p:nvGrpSpPr>
        <p:grpSpPr>
          <a:xfrm>
            <a:off x="400070" y="514136"/>
            <a:ext cx="17428783" cy="9423474"/>
            <a:chOff x="0" y="0"/>
            <a:chExt cx="12029275" cy="6504044"/>
          </a:xfrm>
        </p:grpSpPr>
        <p:sp>
          <p:nvSpPr>
            <p:cNvPr id="5" name="Freeform 5"/>
            <p:cNvSpPr/>
            <p:nvPr/>
          </p:nvSpPr>
          <p:spPr>
            <a:xfrm>
              <a:off x="72390" y="72390"/>
              <a:ext cx="11884495" cy="6359264"/>
            </a:xfrm>
            <a:custGeom>
              <a:avLst/>
              <a:gdLst/>
              <a:ahLst/>
              <a:cxnLst/>
              <a:rect l="l" t="t" r="r" b="b"/>
              <a:pathLst>
                <a:path w="11884495" h="6359264">
                  <a:moveTo>
                    <a:pt x="0" y="0"/>
                  </a:moveTo>
                  <a:lnTo>
                    <a:pt x="11884495" y="0"/>
                  </a:lnTo>
                  <a:lnTo>
                    <a:pt x="11884495" y="6359264"/>
                  </a:lnTo>
                  <a:lnTo>
                    <a:pt x="0" y="635926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284353"/>
            </a:solidFill>
          </p:spPr>
        </p:sp>
        <p:sp>
          <p:nvSpPr>
            <p:cNvPr id="6" name="Freeform 6"/>
            <p:cNvSpPr/>
            <p:nvPr/>
          </p:nvSpPr>
          <p:spPr>
            <a:xfrm>
              <a:off x="0" y="0"/>
              <a:ext cx="12029275" cy="6504043"/>
            </a:xfrm>
            <a:custGeom>
              <a:avLst/>
              <a:gdLst/>
              <a:ahLst/>
              <a:cxnLst/>
              <a:rect l="l" t="t" r="r" b="b"/>
              <a:pathLst>
                <a:path w="12029275" h="6504043">
                  <a:moveTo>
                    <a:pt x="11884496" y="6359264"/>
                  </a:moveTo>
                  <a:lnTo>
                    <a:pt x="12029275" y="6359264"/>
                  </a:lnTo>
                  <a:lnTo>
                    <a:pt x="12029275" y="6504043"/>
                  </a:lnTo>
                  <a:lnTo>
                    <a:pt x="11884495" y="6504043"/>
                  </a:lnTo>
                  <a:lnTo>
                    <a:pt x="11884495" y="6359264"/>
                  </a:lnTo>
                  <a:close/>
                  <a:moveTo>
                    <a:pt x="0" y="144780"/>
                  </a:moveTo>
                  <a:lnTo>
                    <a:pt x="144780" y="144780"/>
                  </a:lnTo>
                  <a:lnTo>
                    <a:pt x="144780" y="6359264"/>
                  </a:lnTo>
                  <a:lnTo>
                    <a:pt x="0" y="6359264"/>
                  </a:lnTo>
                  <a:lnTo>
                    <a:pt x="0" y="144780"/>
                  </a:lnTo>
                  <a:close/>
                  <a:moveTo>
                    <a:pt x="0" y="6359264"/>
                  </a:moveTo>
                  <a:lnTo>
                    <a:pt x="144780" y="6359264"/>
                  </a:lnTo>
                  <a:lnTo>
                    <a:pt x="144780" y="6504043"/>
                  </a:lnTo>
                  <a:lnTo>
                    <a:pt x="0" y="6504043"/>
                  </a:lnTo>
                  <a:lnTo>
                    <a:pt x="0" y="6359264"/>
                  </a:lnTo>
                  <a:close/>
                  <a:moveTo>
                    <a:pt x="11884496" y="144780"/>
                  </a:moveTo>
                  <a:lnTo>
                    <a:pt x="12029275" y="144780"/>
                  </a:lnTo>
                  <a:lnTo>
                    <a:pt x="12029275" y="6359264"/>
                  </a:lnTo>
                  <a:lnTo>
                    <a:pt x="11884495" y="6359264"/>
                  </a:lnTo>
                  <a:lnTo>
                    <a:pt x="11884495" y="144780"/>
                  </a:lnTo>
                  <a:close/>
                  <a:moveTo>
                    <a:pt x="144780" y="6359264"/>
                  </a:moveTo>
                  <a:lnTo>
                    <a:pt x="11884496" y="6359264"/>
                  </a:lnTo>
                  <a:lnTo>
                    <a:pt x="11884496" y="6504043"/>
                  </a:lnTo>
                  <a:lnTo>
                    <a:pt x="144780" y="6504043"/>
                  </a:lnTo>
                  <a:lnTo>
                    <a:pt x="144780" y="6359264"/>
                  </a:lnTo>
                  <a:close/>
                  <a:moveTo>
                    <a:pt x="11884496" y="0"/>
                  </a:moveTo>
                  <a:lnTo>
                    <a:pt x="12029275" y="0"/>
                  </a:lnTo>
                  <a:lnTo>
                    <a:pt x="12029275" y="144780"/>
                  </a:lnTo>
                  <a:lnTo>
                    <a:pt x="11884495" y="144780"/>
                  </a:lnTo>
                  <a:lnTo>
                    <a:pt x="11884495" y="0"/>
                  </a:lnTo>
                  <a:close/>
                  <a:moveTo>
                    <a:pt x="0" y="0"/>
                  </a:moveTo>
                  <a:lnTo>
                    <a:pt x="144780" y="0"/>
                  </a:lnTo>
                  <a:lnTo>
                    <a:pt x="144780" y="144780"/>
                  </a:lnTo>
                  <a:lnTo>
                    <a:pt x="0" y="144780"/>
                  </a:lnTo>
                  <a:lnTo>
                    <a:pt x="0" y="0"/>
                  </a:lnTo>
                  <a:close/>
                  <a:moveTo>
                    <a:pt x="144780" y="0"/>
                  </a:moveTo>
                  <a:lnTo>
                    <a:pt x="11884496" y="0"/>
                  </a:lnTo>
                  <a:lnTo>
                    <a:pt x="11884496" y="144780"/>
                  </a:lnTo>
                  <a:lnTo>
                    <a:pt x="144780" y="144780"/>
                  </a:lnTo>
                  <a:lnTo>
                    <a:pt x="144780" y="0"/>
                  </a:lnTo>
                  <a:close/>
                </a:path>
              </a:pathLst>
            </a:custGeom>
            <a:solidFill>
              <a:srgbClr val="D3B689"/>
            </a:solidFill>
          </p:spPr>
        </p:sp>
      </p:grpSp>
      <p:pic>
        <p:nvPicPr>
          <p:cNvPr id="7" name="Picture 7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4"/>
              </a:ext>
            </a:extLst>
          </a:blip>
          <a:srcRect/>
          <a:stretch>
            <a:fillRect/>
          </a:stretch>
        </p:blipFill>
        <p:spPr>
          <a:xfrm rot="-595245">
            <a:off x="4366863" y="6442962"/>
            <a:ext cx="2257983" cy="1069720"/>
          </a:xfrm>
          <a:prstGeom prst="rect">
            <a:avLst/>
          </a:prstGeom>
        </p:spPr>
      </p:pic>
      <p:pic>
        <p:nvPicPr>
          <p:cNvPr id="8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4"/>
              </a:ext>
            </a:extLst>
          </a:blip>
          <a:srcRect/>
          <a:stretch>
            <a:fillRect/>
          </a:stretch>
        </p:blipFill>
        <p:spPr>
          <a:xfrm rot="-595245">
            <a:off x="10682167" y="6748413"/>
            <a:ext cx="2257983" cy="1069720"/>
          </a:xfrm>
          <a:prstGeom prst="rect">
            <a:avLst/>
          </a:prstGeom>
        </p:spPr>
      </p:pic>
      <p:pic>
        <p:nvPicPr>
          <p:cNvPr id="9" name="Picture 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6"/>
              </a:ext>
            </a:extLst>
          </a:blip>
          <a:srcRect/>
          <a:stretch>
            <a:fillRect/>
          </a:stretch>
        </p:blipFill>
        <p:spPr>
          <a:xfrm>
            <a:off x="6304095" y="5326822"/>
            <a:ext cx="5087852" cy="4114800"/>
          </a:xfrm>
          <a:prstGeom prst="rect">
            <a:avLst/>
          </a:prstGeom>
        </p:spPr>
      </p:pic>
      <p:pic>
        <p:nvPicPr>
          <p:cNvPr id="10" name="Picture 10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8"/>
              </a:ext>
            </a:extLst>
          </a:blip>
          <a:srcRect/>
          <a:stretch>
            <a:fillRect/>
          </a:stretch>
        </p:blipFill>
        <p:spPr>
          <a:xfrm>
            <a:off x="13701218" y="5641794"/>
            <a:ext cx="3559302" cy="4114800"/>
          </a:xfrm>
          <a:prstGeom prst="rect">
            <a:avLst/>
          </a:prstGeom>
        </p:spPr>
      </p:pic>
      <p:pic>
        <p:nvPicPr>
          <p:cNvPr id="11" name="Picture 11"/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10"/>
              </a:ext>
            </a:extLst>
          </a:blip>
          <a:srcRect/>
          <a:stretch>
            <a:fillRect/>
          </a:stretch>
        </p:blipFill>
        <p:spPr>
          <a:xfrm>
            <a:off x="1224356" y="5326822"/>
            <a:ext cx="3067240" cy="4114800"/>
          </a:xfrm>
          <a:prstGeom prst="rect">
            <a:avLst/>
          </a:prstGeom>
        </p:spPr>
      </p:pic>
      <p:sp>
        <p:nvSpPr>
          <p:cNvPr id="12" name="TextBox 12"/>
          <p:cNvSpPr txBox="1"/>
          <p:nvPr/>
        </p:nvSpPr>
        <p:spPr>
          <a:xfrm>
            <a:off x="1854534" y="3066222"/>
            <a:ext cx="14529876" cy="226060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9350"/>
              </a:lnSpc>
            </a:pPr>
            <a:r>
              <a:rPr lang="en-US" sz="5000">
                <a:solidFill>
                  <a:srgbClr val="E9CC7D"/>
                </a:solidFill>
                <a:latin typeface="Charmonman Bold"/>
              </a:rPr>
              <a:t>Chào mừng mọi người đã đến với </a:t>
            </a:r>
          </a:p>
          <a:p>
            <a:pPr algn="ctr">
              <a:lnSpc>
                <a:spcPts val="9350"/>
              </a:lnSpc>
            </a:pPr>
            <a:r>
              <a:rPr lang="en-US" sz="5000">
                <a:solidFill>
                  <a:srgbClr val="E9CC7D"/>
                </a:solidFill>
                <a:latin typeface="Charmonman Bold"/>
              </a:rPr>
              <a:t>buổi thuyết trình bất ổn của nhóm 3</a:t>
            </a:r>
          </a:p>
        </p:txBody>
      </p:sp>
      <p:sp>
        <p:nvSpPr>
          <p:cNvPr id="13" name="TextBox 13"/>
          <p:cNvSpPr txBox="1"/>
          <p:nvPr/>
        </p:nvSpPr>
        <p:spPr>
          <a:xfrm>
            <a:off x="1932356" y="904696"/>
            <a:ext cx="14452054" cy="2256018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9002"/>
              </a:lnSpc>
            </a:pPr>
            <a:r>
              <a:rPr lang="en-US" sz="6430" spc="315">
                <a:solidFill>
                  <a:srgbClr val="FFFFFF"/>
                </a:solidFill>
                <a:latin typeface="Sigmar One"/>
              </a:rPr>
              <a:t>HÌNH LĂNG TRỤ ĐỨNG VÀ DIỆN TÍCH XUNG QUANH</a:t>
            </a:r>
          </a:p>
        </p:txBody>
      </p:sp>
    </p:spTree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9E8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 rot="2492367">
            <a:off x="-1872194" y="-2145624"/>
            <a:ext cx="3744388" cy="3533767"/>
          </a:xfrm>
          <a:prstGeom prst="rect">
            <a:avLst/>
          </a:prstGeom>
        </p:spPr>
      </p:pic>
      <p:grpSp>
        <p:nvGrpSpPr>
          <p:cNvPr id="3" name="Group 3"/>
          <p:cNvGrpSpPr/>
          <p:nvPr/>
        </p:nvGrpSpPr>
        <p:grpSpPr>
          <a:xfrm>
            <a:off x="3343162" y="2470370"/>
            <a:ext cx="10738879" cy="1274830"/>
            <a:chOff x="0" y="0"/>
            <a:chExt cx="2828347" cy="335758"/>
          </a:xfrm>
        </p:grpSpPr>
        <p:sp>
          <p:nvSpPr>
            <p:cNvPr id="4" name="Freeform 4"/>
            <p:cNvSpPr/>
            <p:nvPr/>
          </p:nvSpPr>
          <p:spPr>
            <a:xfrm>
              <a:off x="0" y="0"/>
              <a:ext cx="2828347" cy="335758"/>
            </a:xfrm>
            <a:custGeom>
              <a:avLst/>
              <a:gdLst/>
              <a:ahLst/>
              <a:cxnLst/>
              <a:rect l="l" t="t" r="r" b="b"/>
              <a:pathLst>
                <a:path w="2828347" h="335758">
                  <a:moveTo>
                    <a:pt x="72092" y="0"/>
                  </a:moveTo>
                  <a:lnTo>
                    <a:pt x="2756254" y="0"/>
                  </a:lnTo>
                  <a:cubicBezTo>
                    <a:pt x="2796070" y="0"/>
                    <a:pt x="2828347" y="32277"/>
                    <a:pt x="2828347" y="72092"/>
                  </a:cubicBezTo>
                  <a:lnTo>
                    <a:pt x="2828347" y="263665"/>
                  </a:lnTo>
                  <a:cubicBezTo>
                    <a:pt x="2828347" y="303481"/>
                    <a:pt x="2796070" y="335758"/>
                    <a:pt x="2756254" y="335758"/>
                  </a:cubicBezTo>
                  <a:lnTo>
                    <a:pt x="72092" y="335758"/>
                  </a:lnTo>
                  <a:cubicBezTo>
                    <a:pt x="32277" y="335758"/>
                    <a:pt x="0" y="303481"/>
                    <a:pt x="0" y="263665"/>
                  </a:cubicBezTo>
                  <a:lnTo>
                    <a:pt x="0" y="72092"/>
                  </a:lnTo>
                  <a:cubicBezTo>
                    <a:pt x="0" y="32277"/>
                    <a:pt x="32277" y="0"/>
                    <a:pt x="72092" y="0"/>
                  </a:cubicBezTo>
                  <a:close/>
                </a:path>
              </a:pathLst>
            </a:custGeom>
            <a:solidFill>
              <a:srgbClr val="284353"/>
            </a:solidFill>
          </p:spPr>
        </p:sp>
        <p:sp>
          <p:nvSpPr>
            <p:cNvPr id="5" name="TextBox 5"/>
            <p:cNvSpPr txBox="1"/>
            <p:nvPr/>
          </p:nvSpPr>
          <p:spPr>
            <a:xfrm>
              <a:off x="0" y="-304800"/>
              <a:ext cx="812800" cy="111760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8870"/>
                </a:lnSpc>
              </a:pPr>
              <a:endParaRPr/>
            </a:p>
          </p:txBody>
        </p:sp>
      </p:grpSp>
      <p:grpSp>
        <p:nvGrpSpPr>
          <p:cNvPr id="6" name="Group 6"/>
          <p:cNvGrpSpPr>
            <a:grpSpLocks noChangeAspect="1"/>
          </p:cNvGrpSpPr>
          <p:nvPr/>
        </p:nvGrpSpPr>
        <p:grpSpPr>
          <a:xfrm>
            <a:off x="2882158" y="2298637"/>
            <a:ext cx="1226808" cy="1226808"/>
            <a:chOff x="0" y="0"/>
            <a:chExt cx="495300" cy="495300"/>
          </a:xfrm>
        </p:grpSpPr>
        <p:sp>
          <p:nvSpPr>
            <p:cNvPr id="7" name="Freeform 7"/>
            <p:cNvSpPr/>
            <p:nvPr/>
          </p:nvSpPr>
          <p:spPr>
            <a:xfrm>
              <a:off x="0" y="0"/>
              <a:ext cx="495300" cy="495300"/>
            </a:xfrm>
            <a:custGeom>
              <a:avLst/>
              <a:gdLst/>
              <a:ahLst/>
              <a:cxnLst/>
              <a:rect l="l" t="t" r="r" b="b"/>
              <a:pathLst>
                <a:path w="495300" h="495300">
                  <a:moveTo>
                    <a:pt x="247650" y="0"/>
                  </a:moveTo>
                  <a:cubicBezTo>
                    <a:pt x="110490" y="0"/>
                    <a:pt x="0" y="110490"/>
                    <a:pt x="0" y="247650"/>
                  </a:cubicBezTo>
                  <a:cubicBezTo>
                    <a:pt x="0" y="384810"/>
                    <a:pt x="110490" y="495300"/>
                    <a:pt x="247650" y="495300"/>
                  </a:cubicBezTo>
                  <a:cubicBezTo>
                    <a:pt x="383540" y="495300"/>
                    <a:pt x="495300" y="384810"/>
                    <a:pt x="495300" y="247650"/>
                  </a:cubicBezTo>
                  <a:cubicBezTo>
                    <a:pt x="495300" y="110490"/>
                    <a:pt x="383540" y="0"/>
                    <a:pt x="247650" y="0"/>
                  </a:cubicBezTo>
                  <a:close/>
                  <a:moveTo>
                    <a:pt x="247650" y="457200"/>
                  </a:moveTo>
                  <a:cubicBezTo>
                    <a:pt x="132080" y="457200"/>
                    <a:pt x="38100" y="363220"/>
                    <a:pt x="38100" y="247650"/>
                  </a:cubicBezTo>
                  <a:cubicBezTo>
                    <a:pt x="38100" y="132080"/>
                    <a:pt x="132080" y="38100"/>
                    <a:pt x="247650" y="38100"/>
                  </a:cubicBezTo>
                  <a:cubicBezTo>
                    <a:pt x="363220" y="38100"/>
                    <a:pt x="457200" y="132080"/>
                    <a:pt x="457200" y="247650"/>
                  </a:cubicBezTo>
                  <a:cubicBezTo>
                    <a:pt x="457200" y="363220"/>
                    <a:pt x="363220" y="457200"/>
                    <a:pt x="247650" y="457200"/>
                  </a:cubicBezTo>
                  <a:close/>
                </a:path>
              </a:pathLst>
            </a:custGeom>
            <a:solidFill>
              <a:srgbClr val="FDA649"/>
            </a:solidFill>
          </p:spPr>
        </p:sp>
        <p:sp>
          <p:nvSpPr>
            <p:cNvPr id="8" name="Freeform 8"/>
            <p:cNvSpPr/>
            <p:nvPr/>
          </p:nvSpPr>
          <p:spPr>
            <a:xfrm>
              <a:off x="38100" y="38100"/>
              <a:ext cx="419100" cy="419100"/>
            </a:xfrm>
            <a:custGeom>
              <a:avLst/>
              <a:gdLst/>
              <a:ahLst/>
              <a:cxnLst/>
              <a:rect l="l" t="t" r="r" b="b"/>
              <a:pathLst>
                <a:path w="419100" h="419100">
                  <a:moveTo>
                    <a:pt x="209550" y="0"/>
                  </a:moveTo>
                  <a:cubicBezTo>
                    <a:pt x="93980" y="0"/>
                    <a:pt x="0" y="93980"/>
                    <a:pt x="0" y="209550"/>
                  </a:cubicBezTo>
                  <a:cubicBezTo>
                    <a:pt x="0" y="325120"/>
                    <a:pt x="93980" y="419100"/>
                    <a:pt x="209550" y="419100"/>
                  </a:cubicBezTo>
                  <a:cubicBezTo>
                    <a:pt x="325120" y="419100"/>
                    <a:pt x="419100" y="325120"/>
                    <a:pt x="419100" y="209550"/>
                  </a:cubicBezTo>
                  <a:cubicBezTo>
                    <a:pt x="419100" y="93980"/>
                    <a:pt x="325120" y="0"/>
                    <a:pt x="209550" y="0"/>
                  </a:cubicBezTo>
                  <a:close/>
                </a:path>
              </a:pathLst>
            </a:custGeom>
            <a:solidFill>
              <a:srgbClr val="284353"/>
            </a:solidFill>
          </p:spPr>
        </p:sp>
      </p:grpSp>
      <p:sp>
        <p:nvSpPr>
          <p:cNvPr id="9" name="TextBox 9"/>
          <p:cNvSpPr txBox="1"/>
          <p:nvPr/>
        </p:nvSpPr>
        <p:spPr>
          <a:xfrm>
            <a:off x="3170005" y="2455561"/>
            <a:ext cx="651113" cy="89574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7328"/>
              </a:lnSpc>
            </a:pPr>
            <a:r>
              <a:rPr lang="en-US" sz="5234">
                <a:solidFill>
                  <a:srgbClr val="FFFFFF"/>
                </a:solidFill>
                <a:latin typeface="Josefin Sans Regular"/>
              </a:rPr>
              <a:t>1</a:t>
            </a:r>
          </a:p>
        </p:txBody>
      </p:sp>
      <p:sp>
        <p:nvSpPr>
          <p:cNvPr id="10" name="TextBox 10"/>
          <p:cNvSpPr txBox="1"/>
          <p:nvPr/>
        </p:nvSpPr>
        <p:spPr>
          <a:xfrm>
            <a:off x="4450406" y="2720435"/>
            <a:ext cx="5813624" cy="68897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5599"/>
              </a:lnSpc>
            </a:pPr>
            <a:r>
              <a:rPr lang="en-US" sz="3999">
                <a:solidFill>
                  <a:srgbClr val="FEFDEF"/>
                </a:solidFill>
                <a:latin typeface="Josefin Sans Regular"/>
              </a:rPr>
              <a:t>Hình lăng trụ đứng là gì?</a:t>
            </a:r>
          </a:p>
        </p:txBody>
      </p:sp>
      <p:grpSp>
        <p:nvGrpSpPr>
          <p:cNvPr id="11" name="Group 11"/>
          <p:cNvGrpSpPr/>
          <p:nvPr/>
        </p:nvGrpSpPr>
        <p:grpSpPr>
          <a:xfrm>
            <a:off x="2882158" y="4048267"/>
            <a:ext cx="11199883" cy="1526118"/>
            <a:chOff x="0" y="0"/>
            <a:chExt cx="14933177" cy="2034825"/>
          </a:xfrm>
        </p:grpSpPr>
        <p:grpSp>
          <p:nvGrpSpPr>
            <p:cNvPr id="12" name="Group 12"/>
            <p:cNvGrpSpPr/>
            <p:nvPr/>
          </p:nvGrpSpPr>
          <p:grpSpPr>
            <a:xfrm>
              <a:off x="614672" y="312104"/>
              <a:ext cx="14318505" cy="1722721"/>
              <a:chOff x="0" y="0"/>
              <a:chExt cx="2828347" cy="340291"/>
            </a:xfrm>
          </p:grpSpPr>
          <p:sp>
            <p:nvSpPr>
              <p:cNvPr id="13" name="Freeform 13"/>
              <p:cNvSpPr/>
              <p:nvPr/>
            </p:nvSpPr>
            <p:spPr>
              <a:xfrm>
                <a:off x="0" y="0"/>
                <a:ext cx="2828347" cy="340291"/>
              </a:xfrm>
              <a:custGeom>
                <a:avLst/>
                <a:gdLst/>
                <a:ahLst/>
                <a:cxnLst/>
                <a:rect l="l" t="t" r="r" b="b"/>
                <a:pathLst>
                  <a:path w="2828347" h="340291">
                    <a:moveTo>
                      <a:pt x="122524" y="0"/>
                    </a:moveTo>
                    <a:lnTo>
                      <a:pt x="2705823" y="0"/>
                    </a:lnTo>
                    <a:cubicBezTo>
                      <a:pt x="2773491" y="0"/>
                      <a:pt x="2828347" y="54856"/>
                      <a:pt x="2828347" y="122524"/>
                    </a:cubicBezTo>
                    <a:lnTo>
                      <a:pt x="2828347" y="217767"/>
                    </a:lnTo>
                    <a:cubicBezTo>
                      <a:pt x="2828347" y="250262"/>
                      <a:pt x="2815438" y="281427"/>
                      <a:pt x="2792460" y="304404"/>
                    </a:cubicBezTo>
                    <a:cubicBezTo>
                      <a:pt x="2769483" y="327382"/>
                      <a:pt x="2738318" y="340291"/>
                      <a:pt x="2705823" y="340291"/>
                    </a:cubicBezTo>
                    <a:lnTo>
                      <a:pt x="122524" y="340291"/>
                    </a:lnTo>
                    <a:cubicBezTo>
                      <a:pt x="90028" y="340291"/>
                      <a:pt x="58864" y="327382"/>
                      <a:pt x="35886" y="304404"/>
                    </a:cubicBezTo>
                    <a:cubicBezTo>
                      <a:pt x="12909" y="281427"/>
                      <a:pt x="0" y="250262"/>
                      <a:pt x="0" y="217767"/>
                    </a:cubicBezTo>
                    <a:lnTo>
                      <a:pt x="0" y="122524"/>
                    </a:lnTo>
                    <a:cubicBezTo>
                      <a:pt x="0" y="90028"/>
                      <a:pt x="12909" y="58864"/>
                      <a:pt x="35886" y="35886"/>
                    </a:cubicBezTo>
                    <a:cubicBezTo>
                      <a:pt x="58864" y="12909"/>
                      <a:pt x="90028" y="0"/>
                      <a:pt x="122524" y="0"/>
                    </a:cubicBezTo>
                    <a:close/>
                  </a:path>
                </a:pathLst>
              </a:custGeom>
              <a:solidFill>
                <a:srgbClr val="284353"/>
              </a:solidFill>
            </p:spPr>
          </p:sp>
          <p:sp>
            <p:nvSpPr>
              <p:cNvPr id="14" name="TextBox 14"/>
              <p:cNvSpPr txBox="1"/>
              <p:nvPr/>
            </p:nvSpPr>
            <p:spPr>
              <a:xfrm>
                <a:off x="0" y="-304800"/>
                <a:ext cx="812800" cy="1117600"/>
              </a:xfrm>
              <a:prstGeom prst="rect">
                <a:avLst/>
              </a:prstGeom>
            </p:spPr>
            <p:txBody>
              <a:bodyPr lIns="29891" tIns="29891" rIns="29891" bIns="29891" rtlCol="0" anchor="ctr"/>
              <a:lstStyle/>
              <a:p>
                <a:pPr algn="ctr">
                  <a:lnSpc>
                    <a:spcPts val="8870"/>
                  </a:lnSpc>
                </a:pPr>
                <a:endParaRPr/>
              </a:p>
            </p:txBody>
          </p:sp>
        </p:grpSp>
        <p:grpSp>
          <p:nvGrpSpPr>
            <p:cNvPr id="15" name="Group 15"/>
            <p:cNvGrpSpPr>
              <a:grpSpLocks noChangeAspect="1"/>
            </p:cNvGrpSpPr>
            <p:nvPr/>
          </p:nvGrpSpPr>
          <p:grpSpPr>
            <a:xfrm>
              <a:off x="0" y="0"/>
              <a:ext cx="1635744" cy="1635744"/>
              <a:chOff x="0" y="0"/>
              <a:chExt cx="495300" cy="495300"/>
            </a:xfrm>
          </p:grpSpPr>
          <p:sp>
            <p:nvSpPr>
              <p:cNvPr id="16" name="Freeform 16"/>
              <p:cNvSpPr/>
              <p:nvPr/>
            </p:nvSpPr>
            <p:spPr>
              <a:xfrm>
                <a:off x="0" y="0"/>
                <a:ext cx="495300" cy="495300"/>
              </a:xfrm>
              <a:custGeom>
                <a:avLst/>
                <a:gdLst/>
                <a:ahLst/>
                <a:cxnLst/>
                <a:rect l="l" t="t" r="r" b="b"/>
                <a:pathLst>
                  <a:path w="495300" h="495300">
                    <a:moveTo>
                      <a:pt x="247650" y="0"/>
                    </a:moveTo>
                    <a:cubicBezTo>
                      <a:pt x="110490" y="0"/>
                      <a:pt x="0" y="110490"/>
                      <a:pt x="0" y="247650"/>
                    </a:cubicBezTo>
                    <a:cubicBezTo>
                      <a:pt x="0" y="384810"/>
                      <a:pt x="110490" y="495300"/>
                      <a:pt x="247650" y="495300"/>
                    </a:cubicBezTo>
                    <a:cubicBezTo>
                      <a:pt x="383540" y="495300"/>
                      <a:pt x="495300" y="384810"/>
                      <a:pt x="495300" y="247650"/>
                    </a:cubicBezTo>
                    <a:cubicBezTo>
                      <a:pt x="495300" y="110490"/>
                      <a:pt x="383540" y="0"/>
                      <a:pt x="247650" y="0"/>
                    </a:cubicBezTo>
                    <a:close/>
                    <a:moveTo>
                      <a:pt x="247650" y="457200"/>
                    </a:moveTo>
                    <a:cubicBezTo>
                      <a:pt x="132080" y="457200"/>
                      <a:pt x="38100" y="363220"/>
                      <a:pt x="38100" y="247650"/>
                    </a:cubicBezTo>
                    <a:cubicBezTo>
                      <a:pt x="38100" y="132080"/>
                      <a:pt x="132080" y="38100"/>
                      <a:pt x="247650" y="38100"/>
                    </a:cubicBezTo>
                    <a:cubicBezTo>
                      <a:pt x="363220" y="38100"/>
                      <a:pt x="457200" y="132080"/>
                      <a:pt x="457200" y="247650"/>
                    </a:cubicBezTo>
                    <a:cubicBezTo>
                      <a:pt x="457200" y="363220"/>
                      <a:pt x="363220" y="457200"/>
                      <a:pt x="247650" y="457200"/>
                    </a:cubicBezTo>
                    <a:close/>
                  </a:path>
                </a:pathLst>
              </a:custGeom>
              <a:solidFill>
                <a:srgbClr val="FDA649"/>
              </a:solidFill>
            </p:spPr>
          </p:sp>
          <p:sp>
            <p:nvSpPr>
              <p:cNvPr id="17" name="Freeform 17"/>
              <p:cNvSpPr/>
              <p:nvPr/>
            </p:nvSpPr>
            <p:spPr>
              <a:xfrm>
                <a:off x="38100" y="38100"/>
                <a:ext cx="419100" cy="419100"/>
              </a:xfrm>
              <a:custGeom>
                <a:avLst/>
                <a:gdLst/>
                <a:ahLst/>
                <a:cxnLst/>
                <a:rect l="l" t="t" r="r" b="b"/>
                <a:pathLst>
                  <a:path w="419100" h="419100">
                    <a:moveTo>
                      <a:pt x="209550" y="0"/>
                    </a:moveTo>
                    <a:cubicBezTo>
                      <a:pt x="93980" y="0"/>
                      <a:pt x="0" y="93980"/>
                      <a:pt x="0" y="209550"/>
                    </a:cubicBezTo>
                    <a:cubicBezTo>
                      <a:pt x="0" y="325120"/>
                      <a:pt x="93980" y="419100"/>
                      <a:pt x="209550" y="419100"/>
                    </a:cubicBezTo>
                    <a:cubicBezTo>
                      <a:pt x="325120" y="419100"/>
                      <a:pt x="419100" y="325120"/>
                      <a:pt x="419100" y="209550"/>
                    </a:cubicBezTo>
                    <a:cubicBezTo>
                      <a:pt x="419100" y="93980"/>
                      <a:pt x="325120" y="0"/>
                      <a:pt x="209550" y="0"/>
                    </a:cubicBezTo>
                    <a:close/>
                  </a:path>
                </a:pathLst>
              </a:custGeom>
              <a:solidFill>
                <a:srgbClr val="284353"/>
              </a:solidFill>
            </p:spPr>
          </p:sp>
        </p:grpSp>
        <p:sp>
          <p:nvSpPr>
            <p:cNvPr id="18" name="TextBox 18"/>
            <p:cNvSpPr txBox="1"/>
            <p:nvPr/>
          </p:nvSpPr>
          <p:spPr>
            <a:xfrm>
              <a:off x="383797" y="244158"/>
              <a:ext cx="868151" cy="1159404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7328"/>
                </a:lnSpc>
              </a:pPr>
              <a:r>
                <a:rPr lang="en-US" sz="5234">
                  <a:solidFill>
                    <a:srgbClr val="FFFFFF"/>
                  </a:solidFill>
                  <a:latin typeface="Josefin Sans Regular"/>
                </a:rPr>
                <a:t>2</a:t>
              </a:r>
            </a:p>
          </p:txBody>
        </p:sp>
        <p:sp>
          <p:nvSpPr>
            <p:cNvPr id="19" name="TextBox 19"/>
            <p:cNvSpPr txBox="1"/>
            <p:nvPr/>
          </p:nvSpPr>
          <p:spPr>
            <a:xfrm>
              <a:off x="2129269" y="663559"/>
              <a:ext cx="7674955" cy="934085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just">
                <a:lnSpc>
                  <a:spcPts val="5879"/>
                </a:lnSpc>
              </a:pPr>
              <a:r>
                <a:rPr lang="en-US" sz="4199">
                  <a:solidFill>
                    <a:srgbClr val="FEFDEF"/>
                  </a:solidFill>
                  <a:latin typeface="Josefin Sans Regular"/>
                </a:rPr>
                <a:t>Một số ví dụ thực tế</a:t>
              </a:r>
            </a:p>
          </p:txBody>
        </p:sp>
      </p:grpSp>
      <p:grpSp>
        <p:nvGrpSpPr>
          <p:cNvPr id="20" name="Group 20"/>
          <p:cNvGrpSpPr/>
          <p:nvPr/>
        </p:nvGrpSpPr>
        <p:grpSpPr>
          <a:xfrm>
            <a:off x="3619728" y="7977475"/>
            <a:ext cx="10401859" cy="1226808"/>
            <a:chOff x="0" y="0"/>
            <a:chExt cx="2739584" cy="323110"/>
          </a:xfrm>
        </p:grpSpPr>
        <p:sp>
          <p:nvSpPr>
            <p:cNvPr id="21" name="Freeform 21"/>
            <p:cNvSpPr/>
            <p:nvPr/>
          </p:nvSpPr>
          <p:spPr>
            <a:xfrm>
              <a:off x="0" y="0"/>
              <a:ext cx="2739584" cy="323110"/>
            </a:xfrm>
            <a:custGeom>
              <a:avLst/>
              <a:gdLst/>
              <a:ahLst/>
              <a:cxnLst/>
              <a:rect l="l" t="t" r="r" b="b"/>
              <a:pathLst>
                <a:path w="2739584" h="323110">
                  <a:moveTo>
                    <a:pt x="74428" y="0"/>
                  </a:moveTo>
                  <a:lnTo>
                    <a:pt x="2665156" y="0"/>
                  </a:lnTo>
                  <a:cubicBezTo>
                    <a:pt x="2706262" y="0"/>
                    <a:pt x="2739584" y="33323"/>
                    <a:pt x="2739584" y="74428"/>
                  </a:cubicBezTo>
                  <a:lnTo>
                    <a:pt x="2739584" y="248682"/>
                  </a:lnTo>
                  <a:cubicBezTo>
                    <a:pt x="2739584" y="268421"/>
                    <a:pt x="2731743" y="287352"/>
                    <a:pt x="2717785" y="301310"/>
                  </a:cubicBezTo>
                  <a:cubicBezTo>
                    <a:pt x="2703827" y="315268"/>
                    <a:pt x="2684896" y="323110"/>
                    <a:pt x="2665156" y="323110"/>
                  </a:cubicBezTo>
                  <a:lnTo>
                    <a:pt x="74428" y="323110"/>
                  </a:lnTo>
                  <a:cubicBezTo>
                    <a:pt x="54689" y="323110"/>
                    <a:pt x="35758" y="315268"/>
                    <a:pt x="21800" y="301310"/>
                  </a:cubicBezTo>
                  <a:cubicBezTo>
                    <a:pt x="7842" y="287352"/>
                    <a:pt x="0" y="268421"/>
                    <a:pt x="0" y="248682"/>
                  </a:cubicBezTo>
                  <a:lnTo>
                    <a:pt x="0" y="74428"/>
                  </a:lnTo>
                  <a:cubicBezTo>
                    <a:pt x="0" y="54689"/>
                    <a:pt x="7842" y="35758"/>
                    <a:pt x="21800" y="21800"/>
                  </a:cubicBezTo>
                  <a:cubicBezTo>
                    <a:pt x="35758" y="7842"/>
                    <a:pt x="54689" y="0"/>
                    <a:pt x="74428" y="0"/>
                  </a:cubicBezTo>
                  <a:close/>
                </a:path>
              </a:pathLst>
            </a:custGeom>
            <a:solidFill>
              <a:srgbClr val="284353"/>
            </a:solidFill>
          </p:spPr>
        </p:sp>
        <p:sp>
          <p:nvSpPr>
            <p:cNvPr id="22" name="TextBox 22"/>
            <p:cNvSpPr txBox="1"/>
            <p:nvPr/>
          </p:nvSpPr>
          <p:spPr>
            <a:xfrm>
              <a:off x="0" y="-304800"/>
              <a:ext cx="812800" cy="111760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8870"/>
                </a:lnSpc>
              </a:pPr>
              <a:endParaRPr/>
            </a:p>
          </p:txBody>
        </p:sp>
      </p:grpSp>
      <p:grpSp>
        <p:nvGrpSpPr>
          <p:cNvPr id="23" name="Group 23"/>
          <p:cNvGrpSpPr>
            <a:grpSpLocks noChangeAspect="1"/>
          </p:cNvGrpSpPr>
          <p:nvPr/>
        </p:nvGrpSpPr>
        <p:grpSpPr>
          <a:xfrm>
            <a:off x="2821705" y="7664020"/>
            <a:ext cx="1226808" cy="1226808"/>
            <a:chOff x="0" y="0"/>
            <a:chExt cx="495300" cy="495300"/>
          </a:xfrm>
        </p:grpSpPr>
        <p:sp>
          <p:nvSpPr>
            <p:cNvPr id="24" name="Freeform 24"/>
            <p:cNvSpPr/>
            <p:nvPr/>
          </p:nvSpPr>
          <p:spPr>
            <a:xfrm>
              <a:off x="0" y="0"/>
              <a:ext cx="495300" cy="495300"/>
            </a:xfrm>
            <a:custGeom>
              <a:avLst/>
              <a:gdLst/>
              <a:ahLst/>
              <a:cxnLst/>
              <a:rect l="l" t="t" r="r" b="b"/>
              <a:pathLst>
                <a:path w="495300" h="495300">
                  <a:moveTo>
                    <a:pt x="247650" y="0"/>
                  </a:moveTo>
                  <a:cubicBezTo>
                    <a:pt x="110490" y="0"/>
                    <a:pt x="0" y="110490"/>
                    <a:pt x="0" y="247650"/>
                  </a:cubicBezTo>
                  <a:cubicBezTo>
                    <a:pt x="0" y="384810"/>
                    <a:pt x="110490" y="495300"/>
                    <a:pt x="247650" y="495300"/>
                  </a:cubicBezTo>
                  <a:cubicBezTo>
                    <a:pt x="383540" y="495300"/>
                    <a:pt x="495300" y="384810"/>
                    <a:pt x="495300" y="247650"/>
                  </a:cubicBezTo>
                  <a:cubicBezTo>
                    <a:pt x="495300" y="110490"/>
                    <a:pt x="383540" y="0"/>
                    <a:pt x="247650" y="0"/>
                  </a:cubicBezTo>
                  <a:close/>
                  <a:moveTo>
                    <a:pt x="247650" y="457200"/>
                  </a:moveTo>
                  <a:cubicBezTo>
                    <a:pt x="132080" y="457200"/>
                    <a:pt x="38100" y="363220"/>
                    <a:pt x="38100" y="247650"/>
                  </a:cubicBezTo>
                  <a:cubicBezTo>
                    <a:pt x="38100" y="132080"/>
                    <a:pt x="132080" y="38100"/>
                    <a:pt x="247650" y="38100"/>
                  </a:cubicBezTo>
                  <a:cubicBezTo>
                    <a:pt x="363220" y="38100"/>
                    <a:pt x="457200" y="132080"/>
                    <a:pt x="457200" y="247650"/>
                  </a:cubicBezTo>
                  <a:cubicBezTo>
                    <a:pt x="457200" y="363220"/>
                    <a:pt x="363220" y="457200"/>
                    <a:pt x="247650" y="457200"/>
                  </a:cubicBezTo>
                  <a:close/>
                </a:path>
              </a:pathLst>
            </a:custGeom>
            <a:solidFill>
              <a:srgbClr val="FDA649"/>
            </a:solidFill>
          </p:spPr>
        </p:sp>
        <p:sp>
          <p:nvSpPr>
            <p:cNvPr id="25" name="Freeform 25"/>
            <p:cNvSpPr/>
            <p:nvPr/>
          </p:nvSpPr>
          <p:spPr>
            <a:xfrm>
              <a:off x="38100" y="38100"/>
              <a:ext cx="419100" cy="419100"/>
            </a:xfrm>
            <a:custGeom>
              <a:avLst/>
              <a:gdLst/>
              <a:ahLst/>
              <a:cxnLst/>
              <a:rect l="l" t="t" r="r" b="b"/>
              <a:pathLst>
                <a:path w="419100" h="419100">
                  <a:moveTo>
                    <a:pt x="209550" y="0"/>
                  </a:moveTo>
                  <a:cubicBezTo>
                    <a:pt x="93980" y="0"/>
                    <a:pt x="0" y="93980"/>
                    <a:pt x="0" y="209550"/>
                  </a:cubicBezTo>
                  <a:cubicBezTo>
                    <a:pt x="0" y="325120"/>
                    <a:pt x="93980" y="419100"/>
                    <a:pt x="209550" y="419100"/>
                  </a:cubicBezTo>
                  <a:cubicBezTo>
                    <a:pt x="325120" y="419100"/>
                    <a:pt x="419100" y="325120"/>
                    <a:pt x="419100" y="209550"/>
                  </a:cubicBezTo>
                  <a:cubicBezTo>
                    <a:pt x="419100" y="93980"/>
                    <a:pt x="325120" y="0"/>
                    <a:pt x="209550" y="0"/>
                  </a:cubicBezTo>
                  <a:close/>
                </a:path>
              </a:pathLst>
            </a:custGeom>
            <a:solidFill>
              <a:srgbClr val="284353"/>
            </a:solidFill>
          </p:spPr>
        </p:sp>
      </p:grpSp>
      <p:sp>
        <p:nvSpPr>
          <p:cNvPr id="26" name="TextBox 26"/>
          <p:cNvSpPr txBox="1"/>
          <p:nvPr/>
        </p:nvSpPr>
        <p:spPr>
          <a:xfrm>
            <a:off x="3109552" y="7820945"/>
            <a:ext cx="651113" cy="89574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7328"/>
              </a:lnSpc>
            </a:pPr>
            <a:r>
              <a:rPr lang="en-US" sz="5234">
                <a:solidFill>
                  <a:srgbClr val="FFFFFF"/>
                </a:solidFill>
                <a:latin typeface="Josefin Sans Regular"/>
              </a:rPr>
              <a:t>4</a:t>
            </a:r>
          </a:p>
        </p:txBody>
      </p:sp>
      <p:sp>
        <p:nvSpPr>
          <p:cNvPr id="27" name="TextBox 27"/>
          <p:cNvSpPr txBox="1"/>
          <p:nvPr/>
        </p:nvSpPr>
        <p:spPr>
          <a:xfrm>
            <a:off x="933450" y="8172649"/>
            <a:ext cx="11199883" cy="68897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5599"/>
              </a:lnSpc>
            </a:pPr>
            <a:r>
              <a:rPr lang="en-US" sz="3999">
                <a:solidFill>
                  <a:srgbClr val="FEFDEF"/>
                </a:solidFill>
                <a:latin typeface="Josefin Sans Regular"/>
              </a:rPr>
              <a:t>Bài tập vận dụng</a:t>
            </a:r>
          </a:p>
        </p:txBody>
      </p:sp>
      <p:grpSp>
        <p:nvGrpSpPr>
          <p:cNvPr id="28" name="Group 28"/>
          <p:cNvGrpSpPr/>
          <p:nvPr/>
        </p:nvGrpSpPr>
        <p:grpSpPr>
          <a:xfrm>
            <a:off x="2882158" y="5879185"/>
            <a:ext cx="11389689" cy="1480035"/>
            <a:chOff x="0" y="0"/>
            <a:chExt cx="15186253" cy="1973380"/>
          </a:xfrm>
        </p:grpSpPr>
        <p:grpSp>
          <p:nvGrpSpPr>
            <p:cNvPr id="29" name="Group 29"/>
            <p:cNvGrpSpPr/>
            <p:nvPr/>
          </p:nvGrpSpPr>
          <p:grpSpPr>
            <a:xfrm>
              <a:off x="817872" y="231282"/>
              <a:ext cx="14115305" cy="1742098"/>
              <a:chOff x="0" y="0"/>
              <a:chExt cx="2788208" cy="344118"/>
            </a:xfrm>
          </p:grpSpPr>
          <p:sp>
            <p:nvSpPr>
              <p:cNvPr id="30" name="Freeform 30"/>
              <p:cNvSpPr/>
              <p:nvPr/>
            </p:nvSpPr>
            <p:spPr>
              <a:xfrm>
                <a:off x="0" y="0"/>
                <a:ext cx="2788208" cy="344118"/>
              </a:xfrm>
              <a:custGeom>
                <a:avLst/>
                <a:gdLst/>
                <a:ahLst/>
                <a:cxnLst/>
                <a:rect l="l" t="t" r="r" b="b"/>
                <a:pathLst>
                  <a:path w="2788208" h="344118">
                    <a:moveTo>
                      <a:pt x="124287" y="0"/>
                    </a:moveTo>
                    <a:lnTo>
                      <a:pt x="2663921" y="0"/>
                    </a:lnTo>
                    <a:cubicBezTo>
                      <a:pt x="2732563" y="0"/>
                      <a:pt x="2788208" y="55645"/>
                      <a:pt x="2788208" y="124287"/>
                    </a:cubicBezTo>
                    <a:lnTo>
                      <a:pt x="2788208" y="219831"/>
                    </a:lnTo>
                    <a:cubicBezTo>
                      <a:pt x="2788208" y="252794"/>
                      <a:pt x="2775114" y="284407"/>
                      <a:pt x="2751805" y="307715"/>
                    </a:cubicBezTo>
                    <a:cubicBezTo>
                      <a:pt x="2728497" y="331024"/>
                      <a:pt x="2696884" y="344118"/>
                      <a:pt x="2663921" y="344118"/>
                    </a:cubicBezTo>
                    <a:lnTo>
                      <a:pt x="124287" y="344118"/>
                    </a:lnTo>
                    <a:cubicBezTo>
                      <a:pt x="55645" y="344118"/>
                      <a:pt x="0" y="288473"/>
                      <a:pt x="0" y="219831"/>
                    </a:cubicBezTo>
                    <a:lnTo>
                      <a:pt x="0" y="124287"/>
                    </a:lnTo>
                    <a:cubicBezTo>
                      <a:pt x="0" y="55645"/>
                      <a:pt x="55645" y="0"/>
                      <a:pt x="124287" y="0"/>
                    </a:cubicBezTo>
                    <a:close/>
                  </a:path>
                </a:pathLst>
              </a:custGeom>
              <a:solidFill>
                <a:srgbClr val="284353"/>
              </a:solidFill>
            </p:spPr>
          </p:sp>
          <p:sp>
            <p:nvSpPr>
              <p:cNvPr id="31" name="TextBox 31"/>
              <p:cNvSpPr txBox="1"/>
              <p:nvPr/>
            </p:nvSpPr>
            <p:spPr>
              <a:xfrm>
                <a:off x="0" y="-304800"/>
                <a:ext cx="812800" cy="1117600"/>
              </a:xfrm>
              <a:prstGeom prst="rect">
                <a:avLst/>
              </a:prstGeom>
            </p:spPr>
            <p:txBody>
              <a:bodyPr lIns="29891" tIns="29891" rIns="29891" bIns="29891" rtlCol="0" anchor="ctr"/>
              <a:lstStyle/>
              <a:p>
                <a:pPr algn="ctr">
                  <a:lnSpc>
                    <a:spcPts val="8870"/>
                  </a:lnSpc>
                </a:pPr>
                <a:endParaRPr/>
              </a:p>
            </p:txBody>
          </p:sp>
        </p:grpSp>
        <p:grpSp>
          <p:nvGrpSpPr>
            <p:cNvPr id="32" name="Group 32"/>
            <p:cNvGrpSpPr>
              <a:grpSpLocks noChangeAspect="1"/>
            </p:cNvGrpSpPr>
            <p:nvPr/>
          </p:nvGrpSpPr>
          <p:grpSpPr>
            <a:xfrm>
              <a:off x="0" y="0"/>
              <a:ext cx="1635744" cy="1635744"/>
              <a:chOff x="0" y="0"/>
              <a:chExt cx="495300" cy="495300"/>
            </a:xfrm>
          </p:grpSpPr>
          <p:sp>
            <p:nvSpPr>
              <p:cNvPr id="33" name="Freeform 33"/>
              <p:cNvSpPr/>
              <p:nvPr/>
            </p:nvSpPr>
            <p:spPr>
              <a:xfrm>
                <a:off x="0" y="0"/>
                <a:ext cx="495300" cy="495300"/>
              </a:xfrm>
              <a:custGeom>
                <a:avLst/>
                <a:gdLst/>
                <a:ahLst/>
                <a:cxnLst/>
                <a:rect l="l" t="t" r="r" b="b"/>
                <a:pathLst>
                  <a:path w="495300" h="495300">
                    <a:moveTo>
                      <a:pt x="247650" y="0"/>
                    </a:moveTo>
                    <a:cubicBezTo>
                      <a:pt x="110490" y="0"/>
                      <a:pt x="0" y="110490"/>
                      <a:pt x="0" y="247650"/>
                    </a:cubicBezTo>
                    <a:cubicBezTo>
                      <a:pt x="0" y="384810"/>
                      <a:pt x="110490" y="495300"/>
                      <a:pt x="247650" y="495300"/>
                    </a:cubicBezTo>
                    <a:cubicBezTo>
                      <a:pt x="383540" y="495300"/>
                      <a:pt x="495300" y="384810"/>
                      <a:pt x="495300" y="247650"/>
                    </a:cubicBezTo>
                    <a:cubicBezTo>
                      <a:pt x="495300" y="110490"/>
                      <a:pt x="383540" y="0"/>
                      <a:pt x="247650" y="0"/>
                    </a:cubicBezTo>
                    <a:close/>
                    <a:moveTo>
                      <a:pt x="247650" y="457200"/>
                    </a:moveTo>
                    <a:cubicBezTo>
                      <a:pt x="132080" y="457200"/>
                      <a:pt x="38100" y="363220"/>
                      <a:pt x="38100" y="247650"/>
                    </a:cubicBezTo>
                    <a:cubicBezTo>
                      <a:pt x="38100" y="132080"/>
                      <a:pt x="132080" y="38100"/>
                      <a:pt x="247650" y="38100"/>
                    </a:cubicBezTo>
                    <a:cubicBezTo>
                      <a:pt x="363220" y="38100"/>
                      <a:pt x="457200" y="132080"/>
                      <a:pt x="457200" y="247650"/>
                    </a:cubicBezTo>
                    <a:cubicBezTo>
                      <a:pt x="457200" y="363220"/>
                      <a:pt x="363220" y="457200"/>
                      <a:pt x="247650" y="457200"/>
                    </a:cubicBezTo>
                    <a:close/>
                  </a:path>
                </a:pathLst>
              </a:custGeom>
              <a:solidFill>
                <a:srgbClr val="FDA649"/>
              </a:solidFill>
            </p:spPr>
          </p:sp>
          <p:sp>
            <p:nvSpPr>
              <p:cNvPr id="34" name="Freeform 34"/>
              <p:cNvSpPr/>
              <p:nvPr/>
            </p:nvSpPr>
            <p:spPr>
              <a:xfrm>
                <a:off x="38100" y="38100"/>
                <a:ext cx="419100" cy="419100"/>
              </a:xfrm>
              <a:custGeom>
                <a:avLst/>
                <a:gdLst/>
                <a:ahLst/>
                <a:cxnLst/>
                <a:rect l="l" t="t" r="r" b="b"/>
                <a:pathLst>
                  <a:path w="419100" h="419100">
                    <a:moveTo>
                      <a:pt x="209550" y="0"/>
                    </a:moveTo>
                    <a:cubicBezTo>
                      <a:pt x="93980" y="0"/>
                      <a:pt x="0" y="93980"/>
                      <a:pt x="0" y="209550"/>
                    </a:cubicBezTo>
                    <a:cubicBezTo>
                      <a:pt x="0" y="325120"/>
                      <a:pt x="93980" y="419100"/>
                      <a:pt x="209550" y="419100"/>
                    </a:cubicBezTo>
                    <a:cubicBezTo>
                      <a:pt x="325120" y="419100"/>
                      <a:pt x="419100" y="325120"/>
                      <a:pt x="419100" y="209550"/>
                    </a:cubicBezTo>
                    <a:cubicBezTo>
                      <a:pt x="419100" y="93980"/>
                      <a:pt x="325120" y="0"/>
                      <a:pt x="209550" y="0"/>
                    </a:cubicBezTo>
                    <a:close/>
                  </a:path>
                </a:pathLst>
              </a:custGeom>
              <a:solidFill>
                <a:srgbClr val="284353"/>
              </a:solidFill>
            </p:spPr>
          </p:sp>
        </p:grpSp>
        <p:sp>
          <p:nvSpPr>
            <p:cNvPr id="35" name="TextBox 35"/>
            <p:cNvSpPr txBox="1"/>
            <p:nvPr/>
          </p:nvSpPr>
          <p:spPr>
            <a:xfrm>
              <a:off x="383797" y="244158"/>
              <a:ext cx="868151" cy="1159404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7328"/>
                </a:lnSpc>
              </a:pPr>
              <a:r>
                <a:rPr lang="en-US" sz="5234">
                  <a:solidFill>
                    <a:srgbClr val="FFFFFF"/>
                  </a:solidFill>
                  <a:latin typeface="Josefin Sans Regular"/>
                </a:rPr>
                <a:t>3</a:t>
              </a:r>
            </a:p>
          </p:txBody>
        </p:sp>
        <p:sp>
          <p:nvSpPr>
            <p:cNvPr id="36" name="TextBox 36"/>
            <p:cNvSpPr txBox="1"/>
            <p:nvPr/>
          </p:nvSpPr>
          <p:spPr>
            <a:xfrm>
              <a:off x="253076" y="614439"/>
              <a:ext cx="14933177" cy="890059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5599"/>
                </a:lnSpc>
              </a:pPr>
              <a:r>
                <a:rPr lang="en-US" sz="3999">
                  <a:solidFill>
                    <a:srgbClr val="FEFDEF"/>
                  </a:solidFill>
                  <a:latin typeface="Josefin Sans Regular"/>
                </a:rPr>
                <a:t>Công thức tính diện tích xung quanh</a:t>
              </a:r>
            </a:p>
          </p:txBody>
        </p:sp>
      </p:grpSp>
      <p:sp>
        <p:nvSpPr>
          <p:cNvPr id="37" name="TextBox 37"/>
          <p:cNvSpPr txBox="1"/>
          <p:nvPr/>
        </p:nvSpPr>
        <p:spPr>
          <a:xfrm>
            <a:off x="3174487" y="613603"/>
            <a:ext cx="8036921" cy="114427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9379"/>
              </a:lnSpc>
            </a:pPr>
            <a:r>
              <a:rPr lang="en-US" sz="6699" spc="341">
                <a:solidFill>
                  <a:srgbClr val="284353"/>
                </a:solidFill>
                <a:latin typeface="Sigmar One"/>
              </a:rPr>
              <a:t>NỘI DUNG</a:t>
            </a:r>
          </a:p>
        </p:txBody>
      </p:sp>
      <p:sp>
        <p:nvSpPr>
          <p:cNvPr id="38" name="TextBox 38"/>
          <p:cNvSpPr txBox="1"/>
          <p:nvPr/>
        </p:nvSpPr>
        <p:spPr>
          <a:xfrm>
            <a:off x="10100634" y="613603"/>
            <a:ext cx="4725845" cy="114427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9379"/>
              </a:lnSpc>
            </a:pPr>
            <a:r>
              <a:rPr lang="en-US" sz="6699" spc="341">
                <a:solidFill>
                  <a:srgbClr val="F6BC52"/>
                </a:solidFill>
                <a:latin typeface="Sigmar One"/>
              </a:rPr>
              <a:t>BÀI HỌC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flash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284353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1028700" y="2222971"/>
            <a:ext cx="16230600" cy="7035329"/>
            <a:chOff x="0" y="0"/>
            <a:chExt cx="16616519" cy="7202610"/>
          </a:xfrm>
        </p:grpSpPr>
        <p:sp>
          <p:nvSpPr>
            <p:cNvPr id="3" name="Freeform 3"/>
            <p:cNvSpPr/>
            <p:nvPr/>
          </p:nvSpPr>
          <p:spPr>
            <a:xfrm>
              <a:off x="72390" y="72390"/>
              <a:ext cx="16471740" cy="7057830"/>
            </a:xfrm>
            <a:custGeom>
              <a:avLst/>
              <a:gdLst/>
              <a:ahLst/>
              <a:cxnLst/>
              <a:rect l="l" t="t" r="r" b="b"/>
              <a:pathLst>
                <a:path w="16471740" h="7057830">
                  <a:moveTo>
                    <a:pt x="0" y="0"/>
                  </a:moveTo>
                  <a:lnTo>
                    <a:pt x="16471740" y="0"/>
                  </a:lnTo>
                  <a:lnTo>
                    <a:pt x="16471740" y="7057830"/>
                  </a:lnTo>
                  <a:lnTo>
                    <a:pt x="0" y="705783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284353"/>
            </a:solidFill>
          </p:spPr>
        </p:sp>
        <p:sp>
          <p:nvSpPr>
            <p:cNvPr id="4" name="Freeform 4"/>
            <p:cNvSpPr/>
            <p:nvPr/>
          </p:nvSpPr>
          <p:spPr>
            <a:xfrm>
              <a:off x="0" y="0"/>
              <a:ext cx="16616519" cy="7202610"/>
            </a:xfrm>
            <a:custGeom>
              <a:avLst/>
              <a:gdLst/>
              <a:ahLst/>
              <a:cxnLst/>
              <a:rect l="l" t="t" r="r" b="b"/>
              <a:pathLst>
                <a:path w="16616519" h="7202610">
                  <a:moveTo>
                    <a:pt x="16471739" y="7057830"/>
                  </a:moveTo>
                  <a:lnTo>
                    <a:pt x="16616519" y="7057830"/>
                  </a:lnTo>
                  <a:lnTo>
                    <a:pt x="16616519" y="7202610"/>
                  </a:lnTo>
                  <a:lnTo>
                    <a:pt x="16471739" y="7202610"/>
                  </a:lnTo>
                  <a:lnTo>
                    <a:pt x="16471739" y="7057830"/>
                  </a:lnTo>
                  <a:close/>
                  <a:moveTo>
                    <a:pt x="0" y="144780"/>
                  </a:moveTo>
                  <a:lnTo>
                    <a:pt x="144780" y="144780"/>
                  </a:lnTo>
                  <a:lnTo>
                    <a:pt x="144780" y="7057830"/>
                  </a:lnTo>
                  <a:lnTo>
                    <a:pt x="0" y="7057830"/>
                  </a:lnTo>
                  <a:lnTo>
                    <a:pt x="0" y="144780"/>
                  </a:lnTo>
                  <a:close/>
                  <a:moveTo>
                    <a:pt x="0" y="7057830"/>
                  </a:moveTo>
                  <a:lnTo>
                    <a:pt x="144780" y="7057830"/>
                  </a:lnTo>
                  <a:lnTo>
                    <a:pt x="144780" y="7202610"/>
                  </a:lnTo>
                  <a:lnTo>
                    <a:pt x="0" y="7202610"/>
                  </a:lnTo>
                  <a:lnTo>
                    <a:pt x="0" y="7057830"/>
                  </a:lnTo>
                  <a:close/>
                  <a:moveTo>
                    <a:pt x="16471739" y="144780"/>
                  </a:moveTo>
                  <a:lnTo>
                    <a:pt x="16616519" y="144780"/>
                  </a:lnTo>
                  <a:lnTo>
                    <a:pt x="16616519" y="7057830"/>
                  </a:lnTo>
                  <a:lnTo>
                    <a:pt x="16471739" y="7057830"/>
                  </a:lnTo>
                  <a:lnTo>
                    <a:pt x="16471739" y="144780"/>
                  </a:lnTo>
                  <a:close/>
                  <a:moveTo>
                    <a:pt x="144780" y="7057830"/>
                  </a:moveTo>
                  <a:lnTo>
                    <a:pt x="16471739" y="7057830"/>
                  </a:lnTo>
                  <a:lnTo>
                    <a:pt x="16471739" y="7202610"/>
                  </a:lnTo>
                  <a:lnTo>
                    <a:pt x="144780" y="7202610"/>
                  </a:lnTo>
                  <a:lnTo>
                    <a:pt x="144780" y="7057830"/>
                  </a:lnTo>
                  <a:close/>
                  <a:moveTo>
                    <a:pt x="16471739" y="0"/>
                  </a:moveTo>
                  <a:lnTo>
                    <a:pt x="16616519" y="0"/>
                  </a:lnTo>
                  <a:lnTo>
                    <a:pt x="16616519" y="144780"/>
                  </a:lnTo>
                  <a:lnTo>
                    <a:pt x="16471739" y="144780"/>
                  </a:lnTo>
                  <a:lnTo>
                    <a:pt x="16471739" y="0"/>
                  </a:lnTo>
                  <a:close/>
                  <a:moveTo>
                    <a:pt x="0" y="0"/>
                  </a:moveTo>
                  <a:lnTo>
                    <a:pt x="144780" y="0"/>
                  </a:lnTo>
                  <a:lnTo>
                    <a:pt x="144780" y="144780"/>
                  </a:lnTo>
                  <a:lnTo>
                    <a:pt x="0" y="144780"/>
                  </a:lnTo>
                  <a:lnTo>
                    <a:pt x="0" y="0"/>
                  </a:lnTo>
                  <a:close/>
                  <a:moveTo>
                    <a:pt x="144780" y="0"/>
                  </a:moveTo>
                  <a:lnTo>
                    <a:pt x="16471739" y="0"/>
                  </a:lnTo>
                  <a:lnTo>
                    <a:pt x="16471739" y="144780"/>
                  </a:lnTo>
                  <a:lnTo>
                    <a:pt x="144780" y="144780"/>
                  </a:lnTo>
                  <a:lnTo>
                    <a:pt x="144780" y="0"/>
                  </a:lnTo>
                  <a:close/>
                </a:path>
              </a:pathLst>
            </a:custGeom>
            <a:solidFill>
              <a:srgbClr val="D3B689"/>
            </a:solidFill>
          </p:spPr>
        </p:sp>
      </p:grpSp>
      <p:pic>
        <p:nvPicPr>
          <p:cNvPr id="5" name="Picture 5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 rot="2492367">
            <a:off x="-1270727" y="-1624909"/>
            <a:ext cx="3744388" cy="3533767"/>
          </a:xfrm>
          <a:prstGeom prst="rect">
            <a:avLst/>
          </a:prstGeom>
        </p:spPr>
      </p:pic>
      <p:grpSp>
        <p:nvGrpSpPr>
          <p:cNvPr id="6" name="Group 6"/>
          <p:cNvGrpSpPr/>
          <p:nvPr/>
        </p:nvGrpSpPr>
        <p:grpSpPr>
          <a:xfrm>
            <a:off x="1808708" y="824713"/>
            <a:ext cx="1226808" cy="1226808"/>
            <a:chOff x="0" y="0"/>
            <a:chExt cx="1635744" cy="1635744"/>
          </a:xfrm>
        </p:grpSpPr>
        <p:grpSp>
          <p:nvGrpSpPr>
            <p:cNvPr id="7" name="Group 7"/>
            <p:cNvGrpSpPr>
              <a:grpSpLocks noChangeAspect="1"/>
            </p:cNvGrpSpPr>
            <p:nvPr/>
          </p:nvGrpSpPr>
          <p:grpSpPr>
            <a:xfrm>
              <a:off x="0" y="0"/>
              <a:ext cx="1635744" cy="1635744"/>
              <a:chOff x="0" y="0"/>
              <a:chExt cx="495300" cy="495300"/>
            </a:xfrm>
          </p:grpSpPr>
          <p:sp>
            <p:nvSpPr>
              <p:cNvPr id="8" name="Freeform 8"/>
              <p:cNvSpPr/>
              <p:nvPr/>
            </p:nvSpPr>
            <p:spPr>
              <a:xfrm>
                <a:off x="0" y="0"/>
                <a:ext cx="495300" cy="495300"/>
              </a:xfrm>
              <a:custGeom>
                <a:avLst/>
                <a:gdLst/>
                <a:ahLst/>
                <a:cxnLst/>
                <a:rect l="l" t="t" r="r" b="b"/>
                <a:pathLst>
                  <a:path w="495300" h="495300">
                    <a:moveTo>
                      <a:pt x="247650" y="0"/>
                    </a:moveTo>
                    <a:cubicBezTo>
                      <a:pt x="110490" y="0"/>
                      <a:pt x="0" y="110490"/>
                      <a:pt x="0" y="247650"/>
                    </a:cubicBezTo>
                    <a:cubicBezTo>
                      <a:pt x="0" y="384810"/>
                      <a:pt x="110490" y="495300"/>
                      <a:pt x="247650" y="495300"/>
                    </a:cubicBezTo>
                    <a:cubicBezTo>
                      <a:pt x="383540" y="495300"/>
                      <a:pt x="495300" y="384810"/>
                      <a:pt x="495300" y="247650"/>
                    </a:cubicBezTo>
                    <a:cubicBezTo>
                      <a:pt x="495300" y="110490"/>
                      <a:pt x="383540" y="0"/>
                      <a:pt x="247650" y="0"/>
                    </a:cubicBezTo>
                    <a:close/>
                    <a:moveTo>
                      <a:pt x="247650" y="457200"/>
                    </a:moveTo>
                    <a:cubicBezTo>
                      <a:pt x="132080" y="457200"/>
                      <a:pt x="38100" y="363220"/>
                      <a:pt x="38100" y="247650"/>
                    </a:cubicBezTo>
                    <a:cubicBezTo>
                      <a:pt x="38100" y="132080"/>
                      <a:pt x="132080" y="38100"/>
                      <a:pt x="247650" y="38100"/>
                    </a:cubicBezTo>
                    <a:cubicBezTo>
                      <a:pt x="363220" y="38100"/>
                      <a:pt x="457200" y="132080"/>
                      <a:pt x="457200" y="247650"/>
                    </a:cubicBezTo>
                    <a:cubicBezTo>
                      <a:pt x="457200" y="363220"/>
                      <a:pt x="363220" y="457200"/>
                      <a:pt x="247650" y="457200"/>
                    </a:cubicBezTo>
                    <a:close/>
                  </a:path>
                </a:pathLst>
              </a:custGeom>
              <a:solidFill>
                <a:srgbClr val="FDA649"/>
              </a:solidFill>
            </p:spPr>
          </p:sp>
          <p:sp>
            <p:nvSpPr>
              <p:cNvPr id="9" name="Freeform 9"/>
              <p:cNvSpPr/>
              <p:nvPr/>
            </p:nvSpPr>
            <p:spPr>
              <a:xfrm>
                <a:off x="38100" y="38100"/>
                <a:ext cx="419100" cy="419100"/>
              </a:xfrm>
              <a:custGeom>
                <a:avLst/>
                <a:gdLst/>
                <a:ahLst/>
                <a:cxnLst/>
                <a:rect l="l" t="t" r="r" b="b"/>
                <a:pathLst>
                  <a:path w="419100" h="419100">
                    <a:moveTo>
                      <a:pt x="209550" y="0"/>
                    </a:moveTo>
                    <a:cubicBezTo>
                      <a:pt x="93980" y="0"/>
                      <a:pt x="0" y="93980"/>
                      <a:pt x="0" y="209550"/>
                    </a:cubicBezTo>
                    <a:cubicBezTo>
                      <a:pt x="0" y="325120"/>
                      <a:pt x="93980" y="419100"/>
                      <a:pt x="209550" y="419100"/>
                    </a:cubicBezTo>
                    <a:cubicBezTo>
                      <a:pt x="325120" y="419100"/>
                      <a:pt x="419100" y="325120"/>
                      <a:pt x="419100" y="209550"/>
                    </a:cubicBezTo>
                    <a:cubicBezTo>
                      <a:pt x="419100" y="93980"/>
                      <a:pt x="325120" y="0"/>
                      <a:pt x="209550" y="0"/>
                    </a:cubicBezTo>
                    <a:close/>
                  </a:path>
                </a:pathLst>
              </a:custGeom>
              <a:solidFill>
                <a:srgbClr val="284353"/>
              </a:solidFill>
            </p:spPr>
          </p:sp>
        </p:grpSp>
        <p:sp>
          <p:nvSpPr>
            <p:cNvPr id="10" name="TextBox 10"/>
            <p:cNvSpPr txBox="1"/>
            <p:nvPr/>
          </p:nvSpPr>
          <p:spPr>
            <a:xfrm>
              <a:off x="383797" y="244158"/>
              <a:ext cx="868151" cy="1159404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7328"/>
                </a:lnSpc>
              </a:pPr>
              <a:r>
                <a:rPr lang="en-US" sz="5234">
                  <a:solidFill>
                    <a:srgbClr val="FFFFFF"/>
                  </a:solidFill>
                  <a:latin typeface="Josefin Sans Regular"/>
                </a:rPr>
                <a:t>1</a:t>
              </a:r>
            </a:p>
          </p:txBody>
        </p:sp>
      </p:grpSp>
      <p:pic>
        <p:nvPicPr>
          <p:cNvPr id="11" name="Picture 11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 rot="2492367">
            <a:off x="16549373" y="8992597"/>
            <a:ext cx="3744388" cy="3533767"/>
          </a:xfrm>
          <a:prstGeom prst="rect">
            <a:avLst/>
          </a:prstGeom>
        </p:spPr>
      </p:pic>
      <p:pic>
        <p:nvPicPr>
          <p:cNvPr id="12" name="Picture 1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4"/>
              </a:ext>
            </a:extLst>
          </a:blip>
          <a:srcRect/>
          <a:stretch>
            <a:fillRect/>
          </a:stretch>
        </p:blipFill>
        <p:spPr>
          <a:xfrm>
            <a:off x="11873700" y="3199727"/>
            <a:ext cx="3974848" cy="5332385"/>
          </a:xfrm>
          <a:prstGeom prst="rect">
            <a:avLst/>
          </a:prstGeom>
        </p:spPr>
      </p:pic>
      <p:sp>
        <p:nvSpPr>
          <p:cNvPr id="13" name="TextBox 13"/>
          <p:cNvSpPr txBox="1"/>
          <p:nvPr/>
        </p:nvSpPr>
        <p:spPr>
          <a:xfrm>
            <a:off x="3083141" y="859625"/>
            <a:ext cx="3405966" cy="114427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9379"/>
              </a:lnSpc>
            </a:pPr>
            <a:r>
              <a:rPr lang="en-US" sz="6699" spc="341">
                <a:solidFill>
                  <a:srgbClr val="FFFFFF"/>
                </a:solidFill>
                <a:latin typeface="Sigmar One"/>
              </a:rPr>
              <a:t>HÌNH</a:t>
            </a:r>
          </a:p>
        </p:txBody>
      </p:sp>
      <p:sp>
        <p:nvSpPr>
          <p:cNvPr id="14" name="TextBox 14"/>
          <p:cNvSpPr txBox="1"/>
          <p:nvPr/>
        </p:nvSpPr>
        <p:spPr>
          <a:xfrm>
            <a:off x="6536732" y="859625"/>
            <a:ext cx="9095785" cy="114427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9379"/>
              </a:lnSpc>
            </a:pPr>
            <a:r>
              <a:rPr lang="en-US" sz="6699" spc="341">
                <a:solidFill>
                  <a:srgbClr val="F6BC52"/>
                </a:solidFill>
                <a:latin typeface="Sigmar One"/>
              </a:rPr>
              <a:t>LĂNG </a:t>
            </a:r>
            <a:r>
              <a:rPr lang="en-US" sz="6699" spc="341">
                <a:solidFill>
                  <a:srgbClr val="FFFFFE"/>
                </a:solidFill>
                <a:latin typeface="Sigmar One"/>
              </a:rPr>
              <a:t>TRỤ</a:t>
            </a:r>
            <a:r>
              <a:rPr lang="en-US" sz="6699" spc="341">
                <a:solidFill>
                  <a:srgbClr val="F6BC52"/>
                </a:solidFill>
                <a:latin typeface="Sigmar One"/>
              </a:rPr>
              <a:t> ĐỨNG</a:t>
            </a:r>
          </a:p>
        </p:txBody>
      </p:sp>
      <p:sp>
        <p:nvSpPr>
          <p:cNvPr id="15" name="TextBox 15"/>
          <p:cNvSpPr txBox="1"/>
          <p:nvPr/>
        </p:nvSpPr>
        <p:spPr>
          <a:xfrm>
            <a:off x="1774214" y="2723515"/>
            <a:ext cx="9655785" cy="872034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6829"/>
              </a:lnSpc>
              <a:spcBef>
                <a:spcPct val="0"/>
              </a:spcBef>
            </a:pPr>
            <a:r>
              <a:rPr lang="en-US" sz="4000" dirty="0">
                <a:solidFill>
                  <a:srgbClr val="FFFF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KHÁI NIỆM HÌNH LĂNG TRỤ ĐỨNG</a:t>
            </a:r>
          </a:p>
        </p:txBody>
      </p:sp>
      <p:sp>
        <p:nvSpPr>
          <p:cNvPr id="16" name="TextBox 16"/>
          <p:cNvSpPr txBox="1"/>
          <p:nvPr/>
        </p:nvSpPr>
        <p:spPr>
          <a:xfrm>
            <a:off x="2209630" y="3837864"/>
            <a:ext cx="8808319" cy="125214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772496" lvl="1" indent="-386248" algn="just">
              <a:lnSpc>
                <a:spcPts val="5009"/>
              </a:lnSpc>
              <a:spcBef>
                <a:spcPct val="0"/>
              </a:spcBef>
              <a:buFont typeface="Arial"/>
              <a:buChar char="•"/>
            </a:pPr>
            <a:r>
              <a:rPr lang="en-US" sz="3578">
                <a:solidFill>
                  <a:srgbClr val="FFFFFF"/>
                </a:solidFill>
                <a:latin typeface="Josefin Sans Regular"/>
              </a:rPr>
              <a:t>Gồm 2 đáy, các cạnh bên và vô số các mặt bên ( thường là 3-4 mặt). </a:t>
            </a:r>
          </a:p>
        </p:txBody>
      </p:sp>
      <p:sp>
        <p:nvSpPr>
          <p:cNvPr id="17" name="TextBox 17"/>
          <p:cNvSpPr txBox="1"/>
          <p:nvPr/>
        </p:nvSpPr>
        <p:spPr>
          <a:xfrm>
            <a:off x="2231612" y="5558810"/>
            <a:ext cx="9073064" cy="125214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772496" lvl="1" indent="-386248" algn="just">
              <a:lnSpc>
                <a:spcPts val="5009"/>
              </a:lnSpc>
              <a:spcBef>
                <a:spcPct val="0"/>
              </a:spcBef>
              <a:buFont typeface="Arial"/>
              <a:buChar char="•"/>
            </a:pPr>
            <a:r>
              <a:rPr lang="en-US" sz="3578">
                <a:solidFill>
                  <a:srgbClr val="FFFFFF"/>
                </a:solidFill>
                <a:latin typeface="Josefin Sans Regular"/>
              </a:rPr>
              <a:t>Hai đáy là hai đa giác có hình dạng giống và bằng nhau </a:t>
            </a:r>
          </a:p>
        </p:txBody>
      </p:sp>
      <p:sp>
        <p:nvSpPr>
          <p:cNvPr id="18" name="TextBox 18"/>
          <p:cNvSpPr txBox="1"/>
          <p:nvPr/>
        </p:nvSpPr>
        <p:spPr>
          <a:xfrm>
            <a:off x="2269712" y="7277678"/>
            <a:ext cx="9073064" cy="62349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772496" lvl="1" indent="-386248" algn="just">
              <a:lnSpc>
                <a:spcPts val="5009"/>
              </a:lnSpc>
              <a:spcBef>
                <a:spcPct val="0"/>
              </a:spcBef>
              <a:buFont typeface="Arial"/>
              <a:buChar char="•"/>
            </a:pPr>
            <a:r>
              <a:rPr lang="en-US" sz="3578">
                <a:solidFill>
                  <a:srgbClr val="FFFFFF"/>
                </a:solidFill>
                <a:latin typeface="Josefin Sans Regular"/>
              </a:rPr>
              <a:t>Các mặt bên là hình chữ nhật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900">
        <p14:warp dir="in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9E8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 rot="2492367">
            <a:off x="-1270727" y="-1624909"/>
            <a:ext cx="3744388" cy="3533767"/>
          </a:xfrm>
          <a:prstGeom prst="rect">
            <a:avLst/>
          </a:prstGeom>
        </p:spPr>
      </p:pic>
      <p:grpSp>
        <p:nvGrpSpPr>
          <p:cNvPr id="3" name="Group 3"/>
          <p:cNvGrpSpPr/>
          <p:nvPr/>
        </p:nvGrpSpPr>
        <p:grpSpPr>
          <a:xfrm>
            <a:off x="601467" y="2521148"/>
            <a:ext cx="17072080" cy="7035329"/>
            <a:chOff x="0" y="0"/>
            <a:chExt cx="17478007" cy="7202610"/>
          </a:xfrm>
        </p:grpSpPr>
        <p:sp>
          <p:nvSpPr>
            <p:cNvPr id="4" name="Freeform 4"/>
            <p:cNvSpPr/>
            <p:nvPr/>
          </p:nvSpPr>
          <p:spPr>
            <a:xfrm>
              <a:off x="72390" y="72390"/>
              <a:ext cx="17333227" cy="7057830"/>
            </a:xfrm>
            <a:custGeom>
              <a:avLst/>
              <a:gdLst/>
              <a:ahLst/>
              <a:cxnLst/>
              <a:rect l="l" t="t" r="r" b="b"/>
              <a:pathLst>
                <a:path w="17333227" h="7057830">
                  <a:moveTo>
                    <a:pt x="0" y="0"/>
                  </a:moveTo>
                  <a:lnTo>
                    <a:pt x="17333227" y="0"/>
                  </a:lnTo>
                  <a:lnTo>
                    <a:pt x="17333227" y="7057830"/>
                  </a:lnTo>
                  <a:lnTo>
                    <a:pt x="0" y="705783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9E8">
                <a:alpha val="49804"/>
              </a:srgbClr>
            </a:solidFill>
          </p:spPr>
        </p:sp>
        <p:sp>
          <p:nvSpPr>
            <p:cNvPr id="5" name="Freeform 5"/>
            <p:cNvSpPr/>
            <p:nvPr/>
          </p:nvSpPr>
          <p:spPr>
            <a:xfrm>
              <a:off x="0" y="0"/>
              <a:ext cx="17478008" cy="7202610"/>
            </a:xfrm>
            <a:custGeom>
              <a:avLst/>
              <a:gdLst/>
              <a:ahLst/>
              <a:cxnLst/>
              <a:rect l="l" t="t" r="r" b="b"/>
              <a:pathLst>
                <a:path w="17478008" h="7202610">
                  <a:moveTo>
                    <a:pt x="17333227" y="7057830"/>
                  </a:moveTo>
                  <a:lnTo>
                    <a:pt x="17478008" y="7057830"/>
                  </a:lnTo>
                  <a:lnTo>
                    <a:pt x="17478008" y="7202610"/>
                  </a:lnTo>
                  <a:lnTo>
                    <a:pt x="17333227" y="7202610"/>
                  </a:lnTo>
                  <a:lnTo>
                    <a:pt x="17333227" y="7057830"/>
                  </a:lnTo>
                  <a:close/>
                  <a:moveTo>
                    <a:pt x="0" y="144780"/>
                  </a:moveTo>
                  <a:lnTo>
                    <a:pt x="144780" y="144780"/>
                  </a:lnTo>
                  <a:lnTo>
                    <a:pt x="144780" y="7057830"/>
                  </a:lnTo>
                  <a:lnTo>
                    <a:pt x="0" y="7057830"/>
                  </a:lnTo>
                  <a:lnTo>
                    <a:pt x="0" y="144780"/>
                  </a:lnTo>
                  <a:close/>
                  <a:moveTo>
                    <a:pt x="0" y="7057830"/>
                  </a:moveTo>
                  <a:lnTo>
                    <a:pt x="144780" y="7057830"/>
                  </a:lnTo>
                  <a:lnTo>
                    <a:pt x="144780" y="7202610"/>
                  </a:lnTo>
                  <a:lnTo>
                    <a:pt x="0" y="7202610"/>
                  </a:lnTo>
                  <a:lnTo>
                    <a:pt x="0" y="7057830"/>
                  </a:lnTo>
                  <a:close/>
                  <a:moveTo>
                    <a:pt x="17333227" y="144780"/>
                  </a:moveTo>
                  <a:lnTo>
                    <a:pt x="17478008" y="144780"/>
                  </a:lnTo>
                  <a:lnTo>
                    <a:pt x="17478008" y="7057830"/>
                  </a:lnTo>
                  <a:lnTo>
                    <a:pt x="17333227" y="7057830"/>
                  </a:lnTo>
                  <a:lnTo>
                    <a:pt x="17333227" y="144780"/>
                  </a:lnTo>
                  <a:close/>
                  <a:moveTo>
                    <a:pt x="144780" y="7057830"/>
                  </a:moveTo>
                  <a:lnTo>
                    <a:pt x="17333227" y="7057830"/>
                  </a:lnTo>
                  <a:lnTo>
                    <a:pt x="17333227" y="7202610"/>
                  </a:lnTo>
                  <a:lnTo>
                    <a:pt x="144780" y="7202610"/>
                  </a:lnTo>
                  <a:lnTo>
                    <a:pt x="144780" y="7057830"/>
                  </a:lnTo>
                  <a:close/>
                  <a:moveTo>
                    <a:pt x="17333227" y="0"/>
                  </a:moveTo>
                  <a:lnTo>
                    <a:pt x="17478008" y="0"/>
                  </a:lnTo>
                  <a:lnTo>
                    <a:pt x="17478008" y="144780"/>
                  </a:lnTo>
                  <a:lnTo>
                    <a:pt x="17333227" y="144780"/>
                  </a:lnTo>
                  <a:lnTo>
                    <a:pt x="17333227" y="0"/>
                  </a:lnTo>
                  <a:close/>
                  <a:moveTo>
                    <a:pt x="0" y="0"/>
                  </a:moveTo>
                  <a:lnTo>
                    <a:pt x="144780" y="0"/>
                  </a:lnTo>
                  <a:lnTo>
                    <a:pt x="144780" y="144780"/>
                  </a:lnTo>
                  <a:lnTo>
                    <a:pt x="0" y="144780"/>
                  </a:lnTo>
                  <a:lnTo>
                    <a:pt x="0" y="0"/>
                  </a:lnTo>
                  <a:close/>
                  <a:moveTo>
                    <a:pt x="144780" y="0"/>
                  </a:moveTo>
                  <a:lnTo>
                    <a:pt x="17333227" y="0"/>
                  </a:lnTo>
                  <a:lnTo>
                    <a:pt x="17333227" y="144780"/>
                  </a:lnTo>
                  <a:lnTo>
                    <a:pt x="144780" y="144780"/>
                  </a:lnTo>
                  <a:lnTo>
                    <a:pt x="144780" y="0"/>
                  </a:lnTo>
                  <a:close/>
                </a:path>
              </a:pathLst>
            </a:custGeom>
            <a:solidFill>
              <a:srgbClr val="D3B689">
                <a:alpha val="49804"/>
              </a:srgbClr>
            </a:solidFill>
          </p:spPr>
        </p:sp>
      </p:grpSp>
      <p:grpSp>
        <p:nvGrpSpPr>
          <p:cNvPr id="6" name="Group 6"/>
          <p:cNvGrpSpPr/>
          <p:nvPr/>
        </p:nvGrpSpPr>
        <p:grpSpPr>
          <a:xfrm>
            <a:off x="1534238" y="2874039"/>
            <a:ext cx="1226808" cy="1226808"/>
            <a:chOff x="0" y="0"/>
            <a:chExt cx="1635744" cy="1635744"/>
          </a:xfrm>
        </p:grpSpPr>
        <p:grpSp>
          <p:nvGrpSpPr>
            <p:cNvPr id="7" name="Group 7"/>
            <p:cNvGrpSpPr>
              <a:grpSpLocks noChangeAspect="1"/>
            </p:cNvGrpSpPr>
            <p:nvPr/>
          </p:nvGrpSpPr>
          <p:grpSpPr>
            <a:xfrm>
              <a:off x="0" y="0"/>
              <a:ext cx="1635744" cy="1635744"/>
              <a:chOff x="0" y="0"/>
              <a:chExt cx="495300" cy="495300"/>
            </a:xfrm>
          </p:grpSpPr>
          <p:sp>
            <p:nvSpPr>
              <p:cNvPr id="8" name="Freeform 8"/>
              <p:cNvSpPr/>
              <p:nvPr/>
            </p:nvSpPr>
            <p:spPr>
              <a:xfrm>
                <a:off x="0" y="0"/>
                <a:ext cx="495300" cy="495300"/>
              </a:xfrm>
              <a:custGeom>
                <a:avLst/>
                <a:gdLst/>
                <a:ahLst/>
                <a:cxnLst/>
                <a:rect l="l" t="t" r="r" b="b"/>
                <a:pathLst>
                  <a:path w="495300" h="495300">
                    <a:moveTo>
                      <a:pt x="247650" y="0"/>
                    </a:moveTo>
                    <a:cubicBezTo>
                      <a:pt x="110490" y="0"/>
                      <a:pt x="0" y="110490"/>
                      <a:pt x="0" y="247650"/>
                    </a:cubicBezTo>
                    <a:cubicBezTo>
                      <a:pt x="0" y="384810"/>
                      <a:pt x="110490" y="495300"/>
                      <a:pt x="247650" y="495300"/>
                    </a:cubicBezTo>
                    <a:cubicBezTo>
                      <a:pt x="383540" y="495300"/>
                      <a:pt x="495300" y="384810"/>
                      <a:pt x="495300" y="247650"/>
                    </a:cubicBezTo>
                    <a:cubicBezTo>
                      <a:pt x="495300" y="110490"/>
                      <a:pt x="383540" y="0"/>
                      <a:pt x="247650" y="0"/>
                    </a:cubicBezTo>
                    <a:close/>
                    <a:moveTo>
                      <a:pt x="247650" y="457200"/>
                    </a:moveTo>
                    <a:cubicBezTo>
                      <a:pt x="132080" y="457200"/>
                      <a:pt x="38100" y="363220"/>
                      <a:pt x="38100" y="247650"/>
                    </a:cubicBezTo>
                    <a:cubicBezTo>
                      <a:pt x="38100" y="132080"/>
                      <a:pt x="132080" y="38100"/>
                      <a:pt x="247650" y="38100"/>
                    </a:cubicBezTo>
                    <a:cubicBezTo>
                      <a:pt x="363220" y="38100"/>
                      <a:pt x="457200" y="132080"/>
                      <a:pt x="457200" y="247650"/>
                    </a:cubicBezTo>
                    <a:cubicBezTo>
                      <a:pt x="457200" y="363220"/>
                      <a:pt x="363220" y="457200"/>
                      <a:pt x="247650" y="457200"/>
                    </a:cubicBezTo>
                    <a:close/>
                  </a:path>
                </a:pathLst>
              </a:custGeom>
              <a:solidFill>
                <a:srgbClr val="FDA649"/>
              </a:solidFill>
            </p:spPr>
          </p:sp>
          <p:sp>
            <p:nvSpPr>
              <p:cNvPr id="9" name="Freeform 9"/>
              <p:cNvSpPr/>
              <p:nvPr/>
            </p:nvSpPr>
            <p:spPr>
              <a:xfrm>
                <a:off x="38100" y="38100"/>
                <a:ext cx="419100" cy="419100"/>
              </a:xfrm>
              <a:custGeom>
                <a:avLst/>
                <a:gdLst/>
                <a:ahLst/>
                <a:cxnLst/>
                <a:rect l="l" t="t" r="r" b="b"/>
                <a:pathLst>
                  <a:path w="419100" h="419100">
                    <a:moveTo>
                      <a:pt x="209550" y="0"/>
                    </a:moveTo>
                    <a:cubicBezTo>
                      <a:pt x="93980" y="0"/>
                      <a:pt x="0" y="93980"/>
                      <a:pt x="0" y="209550"/>
                    </a:cubicBezTo>
                    <a:cubicBezTo>
                      <a:pt x="0" y="325120"/>
                      <a:pt x="93980" y="419100"/>
                      <a:pt x="209550" y="419100"/>
                    </a:cubicBezTo>
                    <a:cubicBezTo>
                      <a:pt x="325120" y="419100"/>
                      <a:pt x="419100" y="325120"/>
                      <a:pt x="419100" y="209550"/>
                    </a:cubicBezTo>
                    <a:cubicBezTo>
                      <a:pt x="419100" y="93980"/>
                      <a:pt x="325120" y="0"/>
                      <a:pt x="209550" y="0"/>
                    </a:cubicBezTo>
                    <a:close/>
                  </a:path>
                </a:pathLst>
              </a:custGeom>
              <a:solidFill>
                <a:srgbClr val="284353"/>
              </a:solidFill>
            </p:spPr>
          </p:sp>
        </p:grpSp>
        <p:sp>
          <p:nvSpPr>
            <p:cNvPr id="10" name="TextBox 10"/>
            <p:cNvSpPr txBox="1"/>
            <p:nvPr/>
          </p:nvSpPr>
          <p:spPr>
            <a:xfrm>
              <a:off x="383797" y="244158"/>
              <a:ext cx="868151" cy="1159404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7328"/>
                </a:lnSpc>
              </a:pPr>
              <a:r>
                <a:rPr lang="en-US" sz="5234">
                  <a:solidFill>
                    <a:srgbClr val="FFFFFF"/>
                  </a:solidFill>
                  <a:latin typeface="Josefin Sans Regular"/>
                </a:rPr>
                <a:t>?1</a:t>
              </a:r>
            </a:p>
          </p:txBody>
        </p:sp>
      </p:grpSp>
      <p:pic>
        <p:nvPicPr>
          <p:cNvPr id="11" name="Picture 11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 rot="2492367">
            <a:off x="16549373" y="8992597"/>
            <a:ext cx="3744388" cy="3533767"/>
          </a:xfrm>
          <a:prstGeom prst="rect">
            <a:avLst/>
          </a:prstGeom>
        </p:spPr>
      </p:pic>
      <p:sp>
        <p:nvSpPr>
          <p:cNvPr id="12" name="TextBox 12"/>
          <p:cNvSpPr txBox="1"/>
          <p:nvPr/>
        </p:nvSpPr>
        <p:spPr>
          <a:xfrm>
            <a:off x="3054446" y="868177"/>
            <a:ext cx="6115162" cy="114427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9379"/>
              </a:lnSpc>
            </a:pPr>
            <a:r>
              <a:rPr lang="en-US" sz="6699" spc="341">
                <a:solidFill>
                  <a:srgbClr val="284353"/>
                </a:solidFill>
                <a:latin typeface="Sigmar One"/>
              </a:rPr>
              <a:t>HÌNH LĂNG</a:t>
            </a:r>
          </a:p>
        </p:txBody>
      </p:sp>
      <p:sp>
        <p:nvSpPr>
          <p:cNvPr id="13" name="TextBox 13"/>
          <p:cNvSpPr txBox="1"/>
          <p:nvPr/>
        </p:nvSpPr>
        <p:spPr>
          <a:xfrm>
            <a:off x="9374676" y="868177"/>
            <a:ext cx="8910684" cy="114427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9379"/>
              </a:lnSpc>
            </a:pPr>
            <a:r>
              <a:rPr lang="en-US" sz="6699" spc="341">
                <a:solidFill>
                  <a:srgbClr val="F6BC52"/>
                </a:solidFill>
                <a:latin typeface="Sigmar One"/>
              </a:rPr>
              <a:t>TRỤ ĐỨNG</a:t>
            </a:r>
          </a:p>
        </p:txBody>
      </p:sp>
      <p:sp>
        <p:nvSpPr>
          <p:cNvPr id="14" name="TextBox 14"/>
          <p:cNvSpPr txBox="1"/>
          <p:nvPr/>
        </p:nvSpPr>
        <p:spPr>
          <a:xfrm>
            <a:off x="2372836" y="2969220"/>
            <a:ext cx="3739191" cy="922147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7447"/>
              </a:lnSpc>
              <a:spcBef>
                <a:spcPct val="0"/>
              </a:spcBef>
            </a:pPr>
            <a:r>
              <a:rPr lang="en-US" sz="5319">
                <a:solidFill>
                  <a:srgbClr val="000000"/>
                </a:solidFill>
                <a:latin typeface="Josefin Sans Regular"/>
              </a:rPr>
              <a:t>SGK 106</a:t>
            </a:r>
          </a:p>
        </p:txBody>
      </p:sp>
      <p:sp>
        <p:nvSpPr>
          <p:cNvPr id="15" name="TextBox 15"/>
          <p:cNvSpPr txBox="1"/>
          <p:nvPr/>
        </p:nvSpPr>
        <p:spPr>
          <a:xfrm>
            <a:off x="9812826" y="3633150"/>
            <a:ext cx="7549790" cy="5080338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just">
              <a:lnSpc>
                <a:spcPts val="5056"/>
              </a:lnSpc>
            </a:pPr>
            <a:r>
              <a:rPr lang="en-US" sz="3611" u="sng" dirty="0" err="1">
                <a:solidFill>
                  <a:srgbClr val="FF3131"/>
                </a:solidFill>
                <a:latin typeface="Josefin Sans Regular"/>
              </a:rPr>
              <a:t>Đáp</a:t>
            </a:r>
            <a:r>
              <a:rPr lang="en-US" sz="3611" u="sng" dirty="0">
                <a:solidFill>
                  <a:srgbClr val="FF3131"/>
                </a:solidFill>
                <a:latin typeface="Josefin Sans Regular"/>
              </a:rPr>
              <a:t> </a:t>
            </a:r>
            <a:r>
              <a:rPr lang="en-US" sz="3611" u="sng" dirty="0" err="1">
                <a:solidFill>
                  <a:srgbClr val="FF3131"/>
                </a:solidFill>
                <a:latin typeface="Josefin Sans Regular"/>
              </a:rPr>
              <a:t>án</a:t>
            </a:r>
            <a:endParaRPr lang="en-US" sz="3611" u="sng" dirty="0">
              <a:solidFill>
                <a:srgbClr val="FF3131"/>
              </a:solidFill>
              <a:latin typeface="Josefin Sans Regular"/>
            </a:endParaRPr>
          </a:p>
          <a:p>
            <a:pPr algn="just">
              <a:lnSpc>
                <a:spcPts val="5056"/>
              </a:lnSpc>
            </a:pP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Hai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mặt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phẳng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chứa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hai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đáy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của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một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lăng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trụ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đứng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có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song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song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với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nhau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.</a:t>
            </a:r>
          </a:p>
          <a:p>
            <a:pPr algn="just">
              <a:lnSpc>
                <a:spcPts val="5056"/>
              </a:lnSpc>
            </a:pP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Các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cạnh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bên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có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vuông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góc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với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hai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mặt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phẳng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đáy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.</a:t>
            </a:r>
          </a:p>
          <a:p>
            <a:pPr algn="just">
              <a:lnSpc>
                <a:spcPts val="5056"/>
              </a:lnSpc>
            </a:pP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Các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mặt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bên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có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vuông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góc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với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mặt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phẳng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 </a:t>
            </a:r>
            <a:r>
              <a:rPr lang="en-US" sz="3611" dirty="0" err="1">
                <a:solidFill>
                  <a:srgbClr val="000000"/>
                </a:solidFill>
                <a:latin typeface="Josefin Sans Regular"/>
              </a:rPr>
              <a:t>đáy</a:t>
            </a:r>
            <a:r>
              <a:rPr lang="en-US" sz="3611" dirty="0">
                <a:solidFill>
                  <a:srgbClr val="000000"/>
                </a:solidFill>
                <a:latin typeface="Josefin Sans Regular"/>
              </a:rPr>
              <a:t>.</a:t>
            </a:r>
          </a:p>
        </p:txBody>
      </p:sp>
      <p:sp>
        <p:nvSpPr>
          <p:cNvPr id="16" name="TextBox 16"/>
          <p:cNvSpPr txBox="1"/>
          <p:nvPr/>
        </p:nvSpPr>
        <p:spPr>
          <a:xfrm>
            <a:off x="1909101" y="4196098"/>
            <a:ext cx="7465575" cy="451739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just">
              <a:lnSpc>
                <a:spcPts val="5110"/>
              </a:lnSpc>
            </a:pPr>
            <a:r>
              <a:rPr lang="en-US" sz="3650" u="sng">
                <a:solidFill>
                  <a:srgbClr val="FF3131"/>
                </a:solidFill>
                <a:latin typeface="Josefin Sans Regular"/>
              </a:rPr>
              <a:t>Câu hỏi:</a:t>
            </a:r>
            <a:r>
              <a:rPr lang="en-US" sz="3650">
                <a:solidFill>
                  <a:srgbClr val="000000"/>
                </a:solidFill>
                <a:latin typeface="Josefin Sans Regular"/>
              </a:rPr>
              <a:t> Hai mặt phẳng chứa hai đáy của một lăng trụ đứng có song song với nhau hay không?</a:t>
            </a:r>
          </a:p>
          <a:p>
            <a:pPr marL="788036" lvl="1" indent="-394018" algn="just">
              <a:lnSpc>
                <a:spcPts val="5110"/>
              </a:lnSpc>
              <a:buFont typeface="Arial"/>
              <a:buChar char="•"/>
            </a:pPr>
            <a:r>
              <a:rPr lang="en-US" sz="3650">
                <a:solidFill>
                  <a:srgbClr val="000000"/>
                </a:solidFill>
                <a:latin typeface="Josefin Sans Regular"/>
              </a:rPr>
              <a:t>Các cạnh bên có vuông góc với hai mặt phẳng đáy hay không?</a:t>
            </a:r>
          </a:p>
          <a:p>
            <a:pPr marL="788036" lvl="1" indent="-394018" algn="just">
              <a:lnSpc>
                <a:spcPts val="5110"/>
              </a:lnSpc>
              <a:spcBef>
                <a:spcPct val="0"/>
              </a:spcBef>
              <a:buFont typeface="Arial"/>
              <a:buChar char="•"/>
            </a:pPr>
            <a:r>
              <a:rPr lang="en-US" sz="3650">
                <a:solidFill>
                  <a:srgbClr val="000000"/>
                </a:solidFill>
                <a:latin typeface="Josefin Sans Regular"/>
              </a:rPr>
              <a:t>Các mặt bên có vuông góc với hai mặt phẳng đáy hay không?</a:t>
            </a:r>
          </a:p>
        </p:txBody>
      </p:sp>
      <p:sp>
        <p:nvSpPr>
          <p:cNvPr id="17" name="AutoShape 17"/>
          <p:cNvSpPr/>
          <p:nvPr/>
        </p:nvSpPr>
        <p:spPr>
          <a:xfrm rot="-5400000">
            <a:off x="7154116" y="6283377"/>
            <a:ext cx="4822120" cy="0"/>
          </a:xfrm>
          <a:prstGeom prst="line">
            <a:avLst/>
          </a:prstGeom>
          <a:ln w="38100" cap="flat">
            <a:solidFill>
              <a:srgbClr val="000000"/>
            </a:solidFill>
            <a:prstDash val="solid"/>
            <a:headEnd type="none" w="sm" len="sm"/>
            <a:tailEnd type="none" w="sm" len="sm"/>
          </a:ln>
        </p:spPr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gallery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284353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1028700" y="2891169"/>
            <a:ext cx="16230600" cy="7035329"/>
            <a:chOff x="0" y="0"/>
            <a:chExt cx="16616519" cy="7202610"/>
          </a:xfrm>
        </p:grpSpPr>
        <p:sp>
          <p:nvSpPr>
            <p:cNvPr id="3" name="Freeform 3"/>
            <p:cNvSpPr/>
            <p:nvPr/>
          </p:nvSpPr>
          <p:spPr>
            <a:xfrm>
              <a:off x="72390" y="72390"/>
              <a:ext cx="16471740" cy="7057830"/>
            </a:xfrm>
            <a:custGeom>
              <a:avLst/>
              <a:gdLst/>
              <a:ahLst/>
              <a:cxnLst/>
              <a:rect l="l" t="t" r="r" b="b"/>
              <a:pathLst>
                <a:path w="16471740" h="7057830">
                  <a:moveTo>
                    <a:pt x="0" y="0"/>
                  </a:moveTo>
                  <a:lnTo>
                    <a:pt x="16471740" y="0"/>
                  </a:lnTo>
                  <a:lnTo>
                    <a:pt x="16471740" y="7057830"/>
                  </a:lnTo>
                  <a:lnTo>
                    <a:pt x="0" y="705783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284353"/>
            </a:solidFill>
          </p:spPr>
        </p:sp>
        <p:sp>
          <p:nvSpPr>
            <p:cNvPr id="4" name="Freeform 4"/>
            <p:cNvSpPr/>
            <p:nvPr/>
          </p:nvSpPr>
          <p:spPr>
            <a:xfrm>
              <a:off x="0" y="0"/>
              <a:ext cx="16616519" cy="7202610"/>
            </a:xfrm>
            <a:custGeom>
              <a:avLst/>
              <a:gdLst/>
              <a:ahLst/>
              <a:cxnLst/>
              <a:rect l="l" t="t" r="r" b="b"/>
              <a:pathLst>
                <a:path w="16616519" h="7202610">
                  <a:moveTo>
                    <a:pt x="16471739" y="7057830"/>
                  </a:moveTo>
                  <a:lnTo>
                    <a:pt x="16616519" y="7057830"/>
                  </a:lnTo>
                  <a:lnTo>
                    <a:pt x="16616519" y="7202610"/>
                  </a:lnTo>
                  <a:lnTo>
                    <a:pt x="16471739" y="7202610"/>
                  </a:lnTo>
                  <a:lnTo>
                    <a:pt x="16471739" y="7057830"/>
                  </a:lnTo>
                  <a:close/>
                  <a:moveTo>
                    <a:pt x="0" y="144780"/>
                  </a:moveTo>
                  <a:lnTo>
                    <a:pt x="144780" y="144780"/>
                  </a:lnTo>
                  <a:lnTo>
                    <a:pt x="144780" y="7057830"/>
                  </a:lnTo>
                  <a:lnTo>
                    <a:pt x="0" y="7057830"/>
                  </a:lnTo>
                  <a:lnTo>
                    <a:pt x="0" y="144780"/>
                  </a:lnTo>
                  <a:close/>
                  <a:moveTo>
                    <a:pt x="0" y="7057830"/>
                  </a:moveTo>
                  <a:lnTo>
                    <a:pt x="144780" y="7057830"/>
                  </a:lnTo>
                  <a:lnTo>
                    <a:pt x="144780" y="7202610"/>
                  </a:lnTo>
                  <a:lnTo>
                    <a:pt x="0" y="7202610"/>
                  </a:lnTo>
                  <a:lnTo>
                    <a:pt x="0" y="7057830"/>
                  </a:lnTo>
                  <a:close/>
                  <a:moveTo>
                    <a:pt x="16471739" y="144780"/>
                  </a:moveTo>
                  <a:lnTo>
                    <a:pt x="16616519" y="144780"/>
                  </a:lnTo>
                  <a:lnTo>
                    <a:pt x="16616519" y="7057830"/>
                  </a:lnTo>
                  <a:lnTo>
                    <a:pt x="16471739" y="7057830"/>
                  </a:lnTo>
                  <a:lnTo>
                    <a:pt x="16471739" y="144780"/>
                  </a:lnTo>
                  <a:close/>
                  <a:moveTo>
                    <a:pt x="144780" y="7057830"/>
                  </a:moveTo>
                  <a:lnTo>
                    <a:pt x="16471739" y="7057830"/>
                  </a:lnTo>
                  <a:lnTo>
                    <a:pt x="16471739" y="7202610"/>
                  </a:lnTo>
                  <a:lnTo>
                    <a:pt x="144780" y="7202610"/>
                  </a:lnTo>
                  <a:lnTo>
                    <a:pt x="144780" y="7057830"/>
                  </a:lnTo>
                  <a:close/>
                  <a:moveTo>
                    <a:pt x="16471739" y="0"/>
                  </a:moveTo>
                  <a:lnTo>
                    <a:pt x="16616519" y="0"/>
                  </a:lnTo>
                  <a:lnTo>
                    <a:pt x="16616519" y="144780"/>
                  </a:lnTo>
                  <a:lnTo>
                    <a:pt x="16471739" y="144780"/>
                  </a:lnTo>
                  <a:lnTo>
                    <a:pt x="16471739" y="0"/>
                  </a:lnTo>
                  <a:close/>
                  <a:moveTo>
                    <a:pt x="0" y="0"/>
                  </a:moveTo>
                  <a:lnTo>
                    <a:pt x="144780" y="0"/>
                  </a:lnTo>
                  <a:lnTo>
                    <a:pt x="144780" y="144780"/>
                  </a:lnTo>
                  <a:lnTo>
                    <a:pt x="0" y="144780"/>
                  </a:lnTo>
                  <a:lnTo>
                    <a:pt x="0" y="0"/>
                  </a:lnTo>
                  <a:close/>
                  <a:moveTo>
                    <a:pt x="144780" y="0"/>
                  </a:moveTo>
                  <a:lnTo>
                    <a:pt x="16471739" y="0"/>
                  </a:lnTo>
                  <a:lnTo>
                    <a:pt x="16471739" y="144780"/>
                  </a:lnTo>
                  <a:lnTo>
                    <a:pt x="144780" y="144780"/>
                  </a:lnTo>
                  <a:lnTo>
                    <a:pt x="144780" y="0"/>
                  </a:lnTo>
                  <a:close/>
                </a:path>
              </a:pathLst>
            </a:custGeom>
            <a:solidFill>
              <a:srgbClr val="D3B689"/>
            </a:solidFill>
          </p:spPr>
        </p:sp>
      </p:grpSp>
      <p:grpSp>
        <p:nvGrpSpPr>
          <p:cNvPr id="5" name="Group 5"/>
          <p:cNvGrpSpPr/>
          <p:nvPr/>
        </p:nvGrpSpPr>
        <p:grpSpPr>
          <a:xfrm>
            <a:off x="1414788" y="3427465"/>
            <a:ext cx="900041" cy="900041"/>
            <a:chOff x="0" y="0"/>
            <a:chExt cx="1200055" cy="1200055"/>
          </a:xfrm>
        </p:grpSpPr>
        <p:grpSp>
          <p:nvGrpSpPr>
            <p:cNvPr id="6" name="Group 6"/>
            <p:cNvGrpSpPr>
              <a:grpSpLocks noChangeAspect="1"/>
            </p:cNvGrpSpPr>
            <p:nvPr/>
          </p:nvGrpSpPr>
          <p:grpSpPr>
            <a:xfrm>
              <a:off x="0" y="0"/>
              <a:ext cx="1200055" cy="1200055"/>
              <a:chOff x="0" y="0"/>
              <a:chExt cx="495300" cy="495300"/>
            </a:xfrm>
          </p:grpSpPr>
          <p:sp>
            <p:nvSpPr>
              <p:cNvPr id="7" name="Freeform 7"/>
              <p:cNvSpPr/>
              <p:nvPr/>
            </p:nvSpPr>
            <p:spPr>
              <a:xfrm>
                <a:off x="0" y="0"/>
                <a:ext cx="495300" cy="495300"/>
              </a:xfrm>
              <a:custGeom>
                <a:avLst/>
                <a:gdLst/>
                <a:ahLst/>
                <a:cxnLst/>
                <a:rect l="l" t="t" r="r" b="b"/>
                <a:pathLst>
                  <a:path w="495300" h="495300">
                    <a:moveTo>
                      <a:pt x="247650" y="0"/>
                    </a:moveTo>
                    <a:cubicBezTo>
                      <a:pt x="110490" y="0"/>
                      <a:pt x="0" y="110490"/>
                      <a:pt x="0" y="247650"/>
                    </a:cubicBezTo>
                    <a:cubicBezTo>
                      <a:pt x="0" y="384810"/>
                      <a:pt x="110490" y="495300"/>
                      <a:pt x="247650" y="495300"/>
                    </a:cubicBezTo>
                    <a:cubicBezTo>
                      <a:pt x="383540" y="495300"/>
                      <a:pt x="495300" y="384810"/>
                      <a:pt x="495300" y="247650"/>
                    </a:cubicBezTo>
                    <a:cubicBezTo>
                      <a:pt x="495300" y="110490"/>
                      <a:pt x="383540" y="0"/>
                      <a:pt x="247650" y="0"/>
                    </a:cubicBezTo>
                    <a:close/>
                    <a:moveTo>
                      <a:pt x="247650" y="457200"/>
                    </a:moveTo>
                    <a:cubicBezTo>
                      <a:pt x="132080" y="457200"/>
                      <a:pt x="38100" y="363220"/>
                      <a:pt x="38100" y="247650"/>
                    </a:cubicBezTo>
                    <a:cubicBezTo>
                      <a:pt x="38100" y="132080"/>
                      <a:pt x="132080" y="38100"/>
                      <a:pt x="247650" y="38100"/>
                    </a:cubicBezTo>
                    <a:cubicBezTo>
                      <a:pt x="363220" y="38100"/>
                      <a:pt x="457200" y="132080"/>
                      <a:pt x="457200" y="247650"/>
                    </a:cubicBezTo>
                    <a:cubicBezTo>
                      <a:pt x="457200" y="363220"/>
                      <a:pt x="363220" y="457200"/>
                      <a:pt x="247650" y="457200"/>
                    </a:cubicBezTo>
                    <a:close/>
                  </a:path>
                </a:pathLst>
              </a:custGeom>
              <a:solidFill>
                <a:srgbClr val="FDA649"/>
              </a:solidFill>
            </p:spPr>
          </p:sp>
          <p:sp>
            <p:nvSpPr>
              <p:cNvPr id="8" name="Freeform 8"/>
              <p:cNvSpPr/>
              <p:nvPr/>
            </p:nvSpPr>
            <p:spPr>
              <a:xfrm>
                <a:off x="38100" y="38100"/>
                <a:ext cx="419100" cy="419100"/>
              </a:xfrm>
              <a:custGeom>
                <a:avLst/>
                <a:gdLst/>
                <a:ahLst/>
                <a:cxnLst/>
                <a:rect l="l" t="t" r="r" b="b"/>
                <a:pathLst>
                  <a:path w="419100" h="419100">
                    <a:moveTo>
                      <a:pt x="209550" y="0"/>
                    </a:moveTo>
                    <a:cubicBezTo>
                      <a:pt x="93980" y="0"/>
                      <a:pt x="0" y="93980"/>
                      <a:pt x="0" y="209550"/>
                    </a:cubicBezTo>
                    <a:cubicBezTo>
                      <a:pt x="0" y="325120"/>
                      <a:pt x="93980" y="419100"/>
                      <a:pt x="209550" y="419100"/>
                    </a:cubicBezTo>
                    <a:cubicBezTo>
                      <a:pt x="325120" y="419100"/>
                      <a:pt x="419100" y="325120"/>
                      <a:pt x="419100" y="209550"/>
                    </a:cubicBezTo>
                    <a:cubicBezTo>
                      <a:pt x="419100" y="93980"/>
                      <a:pt x="325120" y="0"/>
                      <a:pt x="209550" y="0"/>
                    </a:cubicBezTo>
                    <a:close/>
                  </a:path>
                </a:pathLst>
              </a:custGeom>
              <a:solidFill>
                <a:srgbClr val="284353"/>
              </a:solidFill>
            </p:spPr>
          </p:sp>
        </p:grpSp>
        <p:sp>
          <p:nvSpPr>
            <p:cNvPr id="9" name="TextBox 9"/>
            <p:cNvSpPr txBox="1"/>
            <p:nvPr/>
          </p:nvSpPr>
          <p:spPr>
            <a:xfrm>
              <a:off x="281570" y="189318"/>
              <a:ext cx="636914" cy="751628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4760"/>
                </a:lnSpc>
              </a:pPr>
              <a:r>
                <a:rPr lang="en-US" sz="3400">
                  <a:solidFill>
                    <a:srgbClr val="FFFFFF"/>
                  </a:solidFill>
                  <a:latin typeface="Montserrat Extra-Bold"/>
                </a:rPr>
                <a:t>1</a:t>
              </a:r>
            </a:p>
          </p:txBody>
        </p:sp>
      </p:grpSp>
      <p:grpSp>
        <p:nvGrpSpPr>
          <p:cNvPr id="10" name="Group 10"/>
          <p:cNvGrpSpPr/>
          <p:nvPr/>
        </p:nvGrpSpPr>
        <p:grpSpPr>
          <a:xfrm>
            <a:off x="8243959" y="3427465"/>
            <a:ext cx="900041" cy="900041"/>
            <a:chOff x="0" y="0"/>
            <a:chExt cx="1200055" cy="1200055"/>
          </a:xfrm>
        </p:grpSpPr>
        <p:grpSp>
          <p:nvGrpSpPr>
            <p:cNvPr id="11" name="Group 11"/>
            <p:cNvGrpSpPr>
              <a:grpSpLocks noChangeAspect="1"/>
            </p:cNvGrpSpPr>
            <p:nvPr/>
          </p:nvGrpSpPr>
          <p:grpSpPr>
            <a:xfrm>
              <a:off x="0" y="0"/>
              <a:ext cx="1200055" cy="1200055"/>
              <a:chOff x="0" y="0"/>
              <a:chExt cx="495300" cy="495300"/>
            </a:xfrm>
          </p:grpSpPr>
          <p:sp>
            <p:nvSpPr>
              <p:cNvPr id="12" name="Freeform 12"/>
              <p:cNvSpPr/>
              <p:nvPr/>
            </p:nvSpPr>
            <p:spPr>
              <a:xfrm>
                <a:off x="0" y="0"/>
                <a:ext cx="495300" cy="495300"/>
              </a:xfrm>
              <a:custGeom>
                <a:avLst/>
                <a:gdLst/>
                <a:ahLst/>
                <a:cxnLst/>
                <a:rect l="l" t="t" r="r" b="b"/>
                <a:pathLst>
                  <a:path w="495300" h="495300">
                    <a:moveTo>
                      <a:pt x="247650" y="0"/>
                    </a:moveTo>
                    <a:cubicBezTo>
                      <a:pt x="110490" y="0"/>
                      <a:pt x="0" y="110490"/>
                      <a:pt x="0" y="247650"/>
                    </a:cubicBezTo>
                    <a:cubicBezTo>
                      <a:pt x="0" y="384810"/>
                      <a:pt x="110490" y="495300"/>
                      <a:pt x="247650" y="495300"/>
                    </a:cubicBezTo>
                    <a:cubicBezTo>
                      <a:pt x="383540" y="495300"/>
                      <a:pt x="495300" y="384810"/>
                      <a:pt x="495300" y="247650"/>
                    </a:cubicBezTo>
                    <a:cubicBezTo>
                      <a:pt x="495300" y="110490"/>
                      <a:pt x="383540" y="0"/>
                      <a:pt x="247650" y="0"/>
                    </a:cubicBezTo>
                    <a:close/>
                    <a:moveTo>
                      <a:pt x="247650" y="457200"/>
                    </a:moveTo>
                    <a:cubicBezTo>
                      <a:pt x="132080" y="457200"/>
                      <a:pt x="38100" y="363220"/>
                      <a:pt x="38100" y="247650"/>
                    </a:cubicBezTo>
                    <a:cubicBezTo>
                      <a:pt x="38100" y="132080"/>
                      <a:pt x="132080" y="38100"/>
                      <a:pt x="247650" y="38100"/>
                    </a:cubicBezTo>
                    <a:cubicBezTo>
                      <a:pt x="363220" y="38100"/>
                      <a:pt x="457200" y="132080"/>
                      <a:pt x="457200" y="247650"/>
                    </a:cubicBezTo>
                    <a:cubicBezTo>
                      <a:pt x="457200" y="363220"/>
                      <a:pt x="363220" y="457200"/>
                      <a:pt x="247650" y="457200"/>
                    </a:cubicBezTo>
                    <a:close/>
                  </a:path>
                </a:pathLst>
              </a:custGeom>
              <a:solidFill>
                <a:srgbClr val="FDA649"/>
              </a:solidFill>
            </p:spPr>
          </p:sp>
          <p:sp>
            <p:nvSpPr>
              <p:cNvPr id="13" name="Freeform 13"/>
              <p:cNvSpPr/>
              <p:nvPr/>
            </p:nvSpPr>
            <p:spPr>
              <a:xfrm>
                <a:off x="38100" y="38100"/>
                <a:ext cx="419100" cy="419100"/>
              </a:xfrm>
              <a:custGeom>
                <a:avLst/>
                <a:gdLst/>
                <a:ahLst/>
                <a:cxnLst/>
                <a:rect l="l" t="t" r="r" b="b"/>
                <a:pathLst>
                  <a:path w="419100" h="419100">
                    <a:moveTo>
                      <a:pt x="209550" y="0"/>
                    </a:moveTo>
                    <a:cubicBezTo>
                      <a:pt x="93980" y="0"/>
                      <a:pt x="0" y="93980"/>
                      <a:pt x="0" y="209550"/>
                    </a:cubicBezTo>
                    <a:cubicBezTo>
                      <a:pt x="0" y="325120"/>
                      <a:pt x="93980" y="419100"/>
                      <a:pt x="209550" y="419100"/>
                    </a:cubicBezTo>
                    <a:cubicBezTo>
                      <a:pt x="325120" y="419100"/>
                      <a:pt x="419100" y="325120"/>
                      <a:pt x="419100" y="209550"/>
                    </a:cubicBezTo>
                    <a:cubicBezTo>
                      <a:pt x="419100" y="93980"/>
                      <a:pt x="325120" y="0"/>
                      <a:pt x="209550" y="0"/>
                    </a:cubicBezTo>
                    <a:close/>
                  </a:path>
                </a:pathLst>
              </a:custGeom>
              <a:solidFill>
                <a:srgbClr val="284353"/>
              </a:solidFill>
            </p:spPr>
          </p:sp>
        </p:grpSp>
        <p:sp>
          <p:nvSpPr>
            <p:cNvPr id="14" name="TextBox 14"/>
            <p:cNvSpPr txBox="1"/>
            <p:nvPr/>
          </p:nvSpPr>
          <p:spPr>
            <a:xfrm>
              <a:off x="281570" y="189318"/>
              <a:ext cx="636914" cy="751628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4760"/>
                </a:lnSpc>
              </a:pPr>
              <a:r>
                <a:rPr lang="en-US" sz="3400">
                  <a:solidFill>
                    <a:srgbClr val="FFFFFF"/>
                  </a:solidFill>
                  <a:latin typeface="Montserrat Extra-Bold"/>
                </a:rPr>
                <a:t>2</a:t>
              </a:r>
            </a:p>
          </p:txBody>
        </p:sp>
      </p:grpSp>
      <p:pic>
        <p:nvPicPr>
          <p:cNvPr id="15" name="Picture 1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3"/>
              </a:ext>
            </a:extLst>
          </a:blip>
          <a:srcRect/>
          <a:stretch>
            <a:fillRect/>
          </a:stretch>
        </p:blipFill>
        <p:spPr>
          <a:xfrm>
            <a:off x="2620806" y="3877486"/>
            <a:ext cx="4377447" cy="4114800"/>
          </a:xfrm>
          <a:prstGeom prst="rect">
            <a:avLst/>
          </a:prstGeom>
        </p:spPr>
      </p:pic>
      <p:pic>
        <p:nvPicPr>
          <p:cNvPr id="16" name="Picture 1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5"/>
              </a:ext>
            </a:extLst>
          </a:blip>
          <a:srcRect/>
          <a:stretch>
            <a:fillRect/>
          </a:stretch>
        </p:blipFill>
        <p:spPr>
          <a:xfrm>
            <a:off x="11992617" y="3877486"/>
            <a:ext cx="3857625" cy="4114800"/>
          </a:xfrm>
          <a:prstGeom prst="rect">
            <a:avLst/>
          </a:prstGeom>
        </p:spPr>
      </p:pic>
      <p:sp>
        <p:nvSpPr>
          <p:cNvPr id="17" name="TextBox 17"/>
          <p:cNvSpPr txBox="1"/>
          <p:nvPr/>
        </p:nvSpPr>
        <p:spPr>
          <a:xfrm>
            <a:off x="1414788" y="233514"/>
            <a:ext cx="14452054" cy="242252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9799"/>
              </a:lnSpc>
            </a:pPr>
            <a:r>
              <a:rPr lang="en-US" sz="6999" spc="342">
                <a:solidFill>
                  <a:srgbClr val="FEFDEF"/>
                </a:solidFill>
                <a:latin typeface="Sigmar One"/>
              </a:rPr>
              <a:t>MỘT SỐ DẠNG</a:t>
            </a:r>
            <a:r>
              <a:rPr lang="en-US" sz="6999" spc="342">
                <a:solidFill>
                  <a:srgbClr val="F6BC52"/>
                </a:solidFill>
                <a:latin typeface="Sigmar One"/>
              </a:rPr>
              <a:t> HÌNH LĂNG TRỤ ĐỨNG ĐẶC BIỆT</a:t>
            </a:r>
          </a:p>
        </p:txBody>
      </p:sp>
      <p:sp>
        <p:nvSpPr>
          <p:cNvPr id="18" name="TextBox 18"/>
          <p:cNvSpPr txBox="1"/>
          <p:nvPr/>
        </p:nvSpPr>
        <p:spPr>
          <a:xfrm>
            <a:off x="1671765" y="8279032"/>
            <a:ext cx="14944471" cy="67302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just">
              <a:lnSpc>
                <a:spcPts val="5429"/>
              </a:lnSpc>
            </a:pPr>
            <a:r>
              <a:rPr lang="en-US" sz="3878">
                <a:solidFill>
                  <a:srgbClr val="FFFFFE"/>
                </a:solidFill>
                <a:latin typeface="Josefin Sans Regular"/>
              </a:rPr>
              <a:t>Hình lập phương và hình hộp chữ nhật cũng là hình lăng trụ đứng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prism isContent="1" isInverted="1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9E8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617485" y="2779865"/>
            <a:ext cx="17072080" cy="7035329"/>
            <a:chOff x="0" y="0"/>
            <a:chExt cx="17478007" cy="7202610"/>
          </a:xfrm>
        </p:grpSpPr>
        <p:sp>
          <p:nvSpPr>
            <p:cNvPr id="3" name="Freeform 3"/>
            <p:cNvSpPr/>
            <p:nvPr/>
          </p:nvSpPr>
          <p:spPr>
            <a:xfrm>
              <a:off x="72390" y="72390"/>
              <a:ext cx="17333227" cy="7057830"/>
            </a:xfrm>
            <a:custGeom>
              <a:avLst/>
              <a:gdLst/>
              <a:ahLst/>
              <a:cxnLst/>
              <a:rect l="l" t="t" r="r" b="b"/>
              <a:pathLst>
                <a:path w="17333227" h="7057830">
                  <a:moveTo>
                    <a:pt x="0" y="0"/>
                  </a:moveTo>
                  <a:lnTo>
                    <a:pt x="17333227" y="0"/>
                  </a:lnTo>
                  <a:lnTo>
                    <a:pt x="17333227" y="7057830"/>
                  </a:lnTo>
                  <a:lnTo>
                    <a:pt x="0" y="705783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9E8">
                <a:alpha val="49804"/>
              </a:srgbClr>
            </a:solidFill>
          </p:spPr>
        </p:sp>
        <p:sp>
          <p:nvSpPr>
            <p:cNvPr id="4" name="Freeform 4"/>
            <p:cNvSpPr/>
            <p:nvPr/>
          </p:nvSpPr>
          <p:spPr>
            <a:xfrm>
              <a:off x="0" y="0"/>
              <a:ext cx="17478008" cy="7202610"/>
            </a:xfrm>
            <a:custGeom>
              <a:avLst/>
              <a:gdLst/>
              <a:ahLst/>
              <a:cxnLst/>
              <a:rect l="l" t="t" r="r" b="b"/>
              <a:pathLst>
                <a:path w="17478008" h="7202610">
                  <a:moveTo>
                    <a:pt x="17333227" y="7057830"/>
                  </a:moveTo>
                  <a:lnTo>
                    <a:pt x="17478008" y="7057830"/>
                  </a:lnTo>
                  <a:lnTo>
                    <a:pt x="17478008" y="7202610"/>
                  </a:lnTo>
                  <a:lnTo>
                    <a:pt x="17333227" y="7202610"/>
                  </a:lnTo>
                  <a:lnTo>
                    <a:pt x="17333227" y="7057830"/>
                  </a:lnTo>
                  <a:close/>
                  <a:moveTo>
                    <a:pt x="0" y="144780"/>
                  </a:moveTo>
                  <a:lnTo>
                    <a:pt x="144780" y="144780"/>
                  </a:lnTo>
                  <a:lnTo>
                    <a:pt x="144780" y="7057830"/>
                  </a:lnTo>
                  <a:lnTo>
                    <a:pt x="0" y="7057830"/>
                  </a:lnTo>
                  <a:lnTo>
                    <a:pt x="0" y="144780"/>
                  </a:lnTo>
                  <a:close/>
                  <a:moveTo>
                    <a:pt x="0" y="7057830"/>
                  </a:moveTo>
                  <a:lnTo>
                    <a:pt x="144780" y="7057830"/>
                  </a:lnTo>
                  <a:lnTo>
                    <a:pt x="144780" y="7202610"/>
                  </a:lnTo>
                  <a:lnTo>
                    <a:pt x="0" y="7202610"/>
                  </a:lnTo>
                  <a:lnTo>
                    <a:pt x="0" y="7057830"/>
                  </a:lnTo>
                  <a:close/>
                  <a:moveTo>
                    <a:pt x="17333227" y="144780"/>
                  </a:moveTo>
                  <a:lnTo>
                    <a:pt x="17478008" y="144780"/>
                  </a:lnTo>
                  <a:lnTo>
                    <a:pt x="17478008" y="7057830"/>
                  </a:lnTo>
                  <a:lnTo>
                    <a:pt x="17333227" y="7057830"/>
                  </a:lnTo>
                  <a:lnTo>
                    <a:pt x="17333227" y="144780"/>
                  </a:lnTo>
                  <a:close/>
                  <a:moveTo>
                    <a:pt x="144780" y="7057830"/>
                  </a:moveTo>
                  <a:lnTo>
                    <a:pt x="17333227" y="7057830"/>
                  </a:lnTo>
                  <a:lnTo>
                    <a:pt x="17333227" y="7202610"/>
                  </a:lnTo>
                  <a:lnTo>
                    <a:pt x="144780" y="7202610"/>
                  </a:lnTo>
                  <a:lnTo>
                    <a:pt x="144780" y="7057830"/>
                  </a:lnTo>
                  <a:close/>
                  <a:moveTo>
                    <a:pt x="17333227" y="0"/>
                  </a:moveTo>
                  <a:lnTo>
                    <a:pt x="17478008" y="0"/>
                  </a:lnTo>
                  <a:lnTo>
                    <a:pt x="17478008" y="144780"/>
                  </a:lnTo>
                  <a:lnTo>
                    <a:pt x="17333227" y="144780"/>
                  </a:lnTo>
                  <a:lnTo>
                    <a:pt x="17333227" y="0"/>
                  </a:lnTo>
                  <a:close/>
                  <a:moveTo>
                    <a:pt x="0" y="0"/>
                  </a:moveTo>
                  <a:lnTo>
                    <a:pt x="144780" y="0"/>
                  </a:lnTo>
                  <a:lnTo>
                    <a:pt x="144780" y="144780"/>
                  </a:lnTo>
                  <a:lnTo>
                    <a:pt x="0" y="144780"/>
                  </a:lnTo>
                  <a:lnTo>
                    <a:pt x="0" y="0"/>
                  </a:lnTo>
                  <a:close/>
                  <a:moveTo>
                    <a:pt x="144780" y="0"/>
                  </a:moveTo>
                  <a:lnTo>
                    <a:pt x="17333227" y="0"/>
                  </a:lnTo>
                  <a:lnTo>
                    <a:pt x="17333227" y="144780"/>
                  </a:lnTo>
                  <a:lnTo>
                    <a:pt x="144780" y="144780"/>
                  </a:lnTo>
                  <a:lnTo>
                    <a:pt x="144780" y="0"/>
                  </a:lnTo>
                  <a:close/>
                </a:path>
              </a:pathLst>
            </a:custGeom>
            <a:solidFill>
              <a:srgbClr val="D3B689">
                <a:alpha val="49804"/>
              </a:srgbClr>
            </a:solidFill>
          </p:spPr>
        </p:sp>
      </p:grpSp>
      <p:grpSp>
        <p:nvGrpSpPr>
          <p:cNvPr id="5" name="Group 5"/>
          <p:cNvGrpSpPr/>
          <p:nvPr/>
        </p:nvGrpSpPr>
        <p:grpSpPr>
          <a:xfrm>
            <a:off x="1017932" y="3011586"/>
            <a:ext cx="900041" cy="900041"/>
            <a:chOff x="0" y="0"/>
            <a:chExt cx="1200055" cy="1200055"/>
          </a:xfrm>
        </p:grpSpPr>
        <p:grpSp>
          <p:nvGrpSpPr>
            <p:cNvPr id="6" name="Group 6"/>
            <p:cNvGrpSpPr>
              <a:grpSpLocks noChangeAspect="1"/>
            </p:cNvGrpSpPr>
            <p:nvPr/>
          </p:nvGrpSpPr>
          <p:grpSpPr>
            <a:xfrm>
              <a:off x="0" y="0"/>
              <a:ext cx="1200055" cy="1200055"/>
              <a:chOff x="0" y="0"/>
              <a:chExt cx="495300" cy="495300"/>
            </a:xfrm>
          </p:grpSpPr>
          <p:sp>
            <p:nvSpPr>
              <p:cNvPr id="7" name="Freeform 7"/>
              <p:cNvSpPr/>
              <p:nvPr/>
            </p:nvSpPr>
            <p:spPr>
              <a:xfrm>
                <a:off x="0" y="0"/>
                <a:ext cx="495300" cy="495300"/>
              </a:xfrm>
              <a:custGeom>
                <a:avLst/>
                <a:gdLst/>
                <a:ahLst/>
                <a:cxnLst/>
                <a:rect l="l" t="t" r="r" b="b"/>
                <a:pathLst>
                  <a:path w="495300" h="495300">
                    <a:moveTo>
                      <a:pt x="247650" y="0"/>
                    </a:moveTo>
                    <a:cubicBezTo>
                      <a:pt x="110490" y="0"/>
                      <a:pt x="0" y="110490"/>
                      <a:pt x="0" y="247650"/>
                    </a:cubicBezTo>
                    <a:cubicBezTo>
                      <a:pt x="0" y="384810"/>
                      <a:pt x="110490" y="495300"/>
                      <a:pt x="247650" y="495300"/>
                    </a:cubicBezTo>
                    <a:cubicBezTo>
                      <a:pt x="383540" y="495300"/>
                      <a:pt x="495300" y="384810"/>
                      <a:pt x="495300" y="247650"/>
                    </a:cubicBezTo>
                    <a:cubicBezTo>
                      <a:pt x="495300" y="110490"/>
                      <a:pt x="383540" y="0"/>
                      <a:pt x="247650" y="0"/>
                    </a:cubicBezTo>
                    <a:close/>
                    <a:moveTo>
                      <a:pt x="247650" y="457200"/>
                    </a:moveTo>
                    <a:cubicBezTo>
                      <a:pt x="132080" y="457200"/>
                      <a:pt x="38100" y="363220"/>
                      <a:pt x="38100" y="247650"/>
                    </a:cubicBezTo>
                    <a:cubicBezTo>
                      <a:pt x="38100" y="132080"/>
                      <a:pt x="132080" y="38100"/>
                      <a:pt x="247650" y="38100"/>
                    </a:cubicBezTo>
                    <a:cubicBezTo>
                      <a:pt x="363220" y="38100"/>
                      <a:pt x="457200" y="132080"/>
                      <a:pt x="457200" y="247650"/>
                    </a:cubicBezTo>
                    <a:cubicBezTo>
                      <a:pt x="457200" y="363220"/>
                      <a:pt x="363220" y="457200"/>
                      <a:pt x="247650" y="457200"/>
                    </a:cubicBezTo>
                    <a:close/>
                  </a:path>
                </a:pathLst>
              </a:custGeom>
              <a:solidFill>
                <a:srgbClr val="FDA649"/>
              </a:solidFill>
            </p:spPr>
          </p:sp>
          <p:sp>
            <p:nvSpPr>
              <p:cNvPr id="8" name="Freeform 8"/>
              <p:cNvSpPr/>
              <p:nvPr/>
            </p:nvSpPr>
            <p:spPr>
              <a:xfrm>
                <a:off x="38100" y="38100"/>
                <a:ext cx="419100" cy="419100"/>
              </a:xfrm>
              <a:custGeom>
                <a:avLst/>
                <a:gdLst/>
                <a:ahLst/>
                <a:cxnLst/>
                <a:rect l="l" t="t" r="r" b="b"/>
                <a:pathLst>
                  <a:path w="419100" h="419100">
                    <a:moveTo>
                      <a:pt x="209550" y="0"/>
                    </a:moveTo>
                    <a:cubicBezTo>
                      <a:pt x="93980" y="0"/>
                      <a:pt x="0" y="93980"/>
                      <a:pt x="0" y="209550"/>
                    </a:cubicBezTo>
                    <a:cubicBezTo>
                      <a:pt x="0" y="325120"/>
                      <a:pt x="93980" y="419100"/>
                      <a:pt x="209550" y="419100"/>
                    </a:cubicBezTo>
                    <a:cubicBezTo>
                      <a:pt x="325120" y="419100"/>
                      <a:pt x="419100" y="325120"/>
                      <a:pt x="419100" y="209550"/>
                    </a:cubicBezTo>
                    <a:cubicBezTo>
                      <a:pt x="419100" y="93980"/>
                      <a:pt x="325120" y="0"/>
                      <a:pt x="209550" y="0"/>
                    </a:cubicBezTo>
                    <a:close/>
                  </a:path>
                </a:pathLst>
              </a:custGeom>
              <a:solidFill>
                <a:srgbClr val="284353"/>
              </a:solidFill>
            </p:spPr>
          </p:sp>
        </p:grpSp>
        <p:sp>
          <p:nvSpPr>
            <p:cNvPr id="9" name="TextBox 9"/>
            <p:cNvSpPr txBox="1"/>
            <p:nvPr/>
          </p:nvSpPr>
          <p:spPr>
            <a:xfrm>
              <a:off x="281570" y="189318"/>
              <a:ext cx="636914" cy="751628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4760"/>
                </a:lnSpc>
              </a:pPr>
              <a:r>
                <a:rPr lang="en-US" sz="3400">
                  <a:solidFill>
                    <a:srgbClr val="FFFFFF"/>
                  </a:solidFill>
                  <a:latin typeface="Montserrat Extra-Bold"/>
                </a:rPr>
                <a:t>3</a:t>
              </a:r>
            </a:p>
          </p:txBody>
        </p:sp>
      </p:grpSp>
      <p:pic>
        <p:nvPicPr>
          <p:cNvPr id="10" name="Picture 10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3"/>
              </a:ext>
            </a:extLst>
          </a:blip>
          <a:srcRect/>
          <a:stretch>
            <a:fillRect/>
          </a:stretch>
        </p:blipFill>
        <p:spPr>
          <a:xfrm>
            <a:off x="2440965" y="3688646"/>
            <a:ext cx="2566607" cy="4114800"/>
          </a:xfrm>
          <a:prstGeom prst="rect">
            <a:avLst/>
          </a:prstGeom>
        </p:spPr>
      </p:pic>
      <p:grpSp>
        <p:nvGrpSpPr>
          <p:cNvPr id="11" name="Group 11"/>
          <p:cNvGrpSpPr/>
          <p:nvPr/>
        </p:nvGrpSpPr>
        <p:grpSpPr>
          <a:xfrm>
            <a:off x="9800478" y="3011586"/>
            <a:ext cx="900041" cy="900041"/>
            <a:chOff x="0" y="0"/>
            <a:chExt cx="1200055" cy="1200055"/>
          </a:xfrm>
        </p:grpSpPr>
        <p:grpSp>
          <p:nvGrpSpPr>
            <p:cNvPr id="12" name="Group 12"/>
            <p:cNvGrpSpPr>
              <a:grpSpLocks noChangeAspect="1"/>
            </p:cNvGrpSpPr>
            <p:nvPr/>
          </p:nvGrpSpPr>
          <p:grpSpPr>
            <a:xfrm>
              <a:off x="0" y="0"/>
              <a:ext cx="1200055" cy="1200055"/>
              <a:chOff x="0" y="0"/>
              <a:chExt cx="495300" cy="495300"/>
            </a:xfrm>
          </p:grpSpPr>
          <p:sp>
            <p:nvSpPr>
              <p:cNvPr id="13" name="Freeform 13"/>
              <p:cNvSpPr/>
              <p:nvPr/>
            </p:nvSpPr>
            <p:spPr>
              <a:xfrm>
                <a:off x="0" y="0"/>
                <a:ext cx="495300" cy="495300"/>
              </a:xfrm>
              <a:custGeom>
                <a:avLst/>
                <a:gdLst/>
                <a:ahLst/>
                <a:cxnLst/>
                <a:rect l="l" t="t" r="r" b="b"/>
                <a:pathLst>
                  <a:path w="495300" h="495300">
                    <a:moveTo>
                      <a:pt x="247650" y="0"/>
                    </a:moveTo>
                    <a:cubicBezTo>
                      <a:pt x="110490" y="0"/>
                      <a:pt x="0" y="110490"/>
                      <a:pt x="0" y="247650"/>
                    </a:cubicBezTo>
                    <a:cubicBezTo>
                      <a:pt x="0" y="384810"/>
                      <a:pt x="110490" y="495300"/>
                      <a:pt x="247650" y="495300"/>
                    </a:cubicBezTo>
                    <a:cubicBezTo>
                      <a:pt x="383540" y="495300"/>
                      <a:pt x="495300" y="384810"/>
                      <a:pt x="495300" y="247650"/>
                    </a:cubicBezTo>
                    <a:cubicBezTo>
                      <a:pt x="495300" y="110490"/>
                      <a:pt x="383540" y="0"/>
                      <a:pt x="247650" y="0"/>
                    </a:cubicBezTo>
                    <a:close/>
                    <a:moveTo>
                      <a:pt x="247650" y="457200"/>
                    </a:moveTo>
                    <a:cubicBezTo>
                      <a:pt x="132080" y="457200"/>
                      <a:pt x="38100" y="363220"/>
                      <a:pt x="38100" y="247650"/>
                    </a:cubicBezTo>
                    <a:cubicBezTo>
                      <a:pt x="38100" y="132080"/>
                      <a:pt x="132080" y="38100"/>
                      <a:pt x="247650" y="38100"/>
                    </a:cubicBezTo>
                    <a:cubicBezTo>
                      <a:pt x="363220" y="38100"/>
                      <a:pt x="457200" y="132080"/>
                      <a:pt x="457200" y="247650"/>
                    </a:cubicBezTo>
                    <a:cubicBezTo>
                      <a:pt x="457200" y="363220"/>
                      <a:pt x="363220" y="457200"/>
                      <a:pt x="247650" y="457200"/>
                    </a:cubicBezTo>
                    <a:close/>
                  </a:path>
                </a:pathLst>
              </a:custGeom>
              <a:solidFill>
                <a:srgbClr val="FDA649"/>
              </a:solidFill>
            </p:spPr>
          </p:sp>
          <p:sp>
            <p:nvSpPr>
              <p:cNvPr id="14" name="Freeform 14"/>
              <p:cNvSpPr/>
              <p:nvPr/>
            </p:nvSpPr>
            <p:spPr>
              <a:xfrm>
                <a:off x="38100" y="38100"/>
                <a:ext cx="419100" cy="419100"/>
              </a:xfrm>
              <a:custGeom>
                <a:avLst/>
                <a:gdLst/>
                <a:ahLst/>
                <a:cxnLst/>
                <a:rect l="l" t="t" r="r" b="b"/>
                <a:pathLst>
                  <a:path w="419100" h="419100">
                    <a:moveTo>
                      <a:pt x="209550" y="0"/>
                    </a:moveTo>
                    <a:cubicBezTo>
                      <a:pt x="93980" y="0"/>
                      <a:pt x="0" y="93980"/>
                      <a:pt x="0" y="209550"/>
                    </a:cubicBezTo>
                    <a:cubicBezTo>
                      <a:pt x="0" y="325120"/>
                      <a:pt x="93980" y="419100"/>
                      <a:pt x="209550" y="419100"/>
                    </a:cubicBezTo>
                    <a:cubicBezTo>
                      <a:pt x="325120" y="419100"/>
                      <a:pt x="419100" y="325120"/>
                      <a:pt x="419100" y="209550"/>
                    </a:cubicBezTo>
                    <a:cubicBezTo>
                      <a:pt x="419100" y="93980"/>
                      <a:pt x="325120" y="0"/>
                      <a:pt x="209550" y="0"/>
                    </a:cubicBezTo>
                    <a:close/>
                  </a:path>
                </a:pathLst>
              </a:custGeom>
              <a:solidFill>
                <a:srgbClr val="284353"/>
              </a:solidFill>
            </p:spPr>
          </p:sp>
        </p:grpSp>
        <p:sp>
          <p:nvSpPr>
            <p:cNvPr id="15" name="TextBox 15"/>
            <p:cNvSpPr txBox="1"/>
            <p:nvPr/>
          </p:nvSpPr>
          <p:spPr>
            <a:xfrm>
              <a:off x="281570" y="189318"/>
              <a:ext cx="636914" cy="751628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4760"/>
                </a:lnSpc>
              </a:pPr>
              <a:r>
                <a:rPr lang="en-US" sz="3400">
                  <a:solidFill>
                    <a:srgbClr val="FFFFFF"/>
                  </a:solidFill>
                  <a:latin typeface="Montserrat Extra-Bold"/>
                </a:rPr>
                <a:t>4</a:t>
              </a:r>
            </a:p>
          </p:txBody>
        </p:sp>
      </p:grpSp>
      <p:pic>
        <p:nvPicPr>
          <p:cNvPr id="16" name="Picture 1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5"/>
              </a:ext>
            </a:extLst>
          </a:blip>
          <a:srcRect/>
          <a:stretch>
            <a:fillRect/>
          </a:stretch>
        </p:blipFill>
        <p:spPr>
          <a:xfrm>
            <a:off x="11487333" y="3461607"/>
            <a:ext cx="3667316" cy="4114800"/>
          </a:xfrm>
          <a:prstGeom prst="rect">
            <a:avLst/>
          </a:prstGeom>
        </p:spPr>
      </p:pic>
      <p:sp>
        <p:nvSpPr>
          <p:cNvPr id="17" name="TextBox 17"/>
          <p:cNvSpPr txBox="1"/>
          <p:nvPr/>
        </p:nvSpPr>
        <p:spPr>
          <a:xfrm>
            <a:off x="1917973" y="233514"/>
            <a:ext cx="14452054" cy="242252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9799"/>
              </a:lnSpc>
            </a:pPr>
            <a:r>
              <a:rPr lang="en-US" sz="6999" spc="342">
                <a:solidFill>
                  <a:srgbClr val="284353"/>
                </a:solidFill>
                <a:latin typeface="Sigmar One"/>
              </a:rPr>
              <a:t>MỘT SỐ DẠNG</a:t>
            </a:r>
            <a:r>
              <a:rPr lang="en-US" sz="6999" spc="342">
                <a:solidFill>
                  <a:srgbClr val="F6BC52"/>
                </a:solidFill>
                <a:latin typeface="Sigmar One"/>
              </a:rPr>
              <a:t> HÌNH LĂNG TRỤ ĐỨNG ĐẶC BIỆT</a:t>
            </a:r>
          </a:p>
        </p:txBody>
      </p:sp>
      <p:sp>
        <p:nvSpPr>
          <p:cNvPr id="18" name="AutoShape 18"/>
          <p:cNvSpPr/>
          <p:nvPr/>
        </p:nvSpPr>
        <p:spPr>
          <a:xfrm>
            <a:off x="11938982" y="4073331"/>
            <a:ext cx="830864" cy="0"/>
          </a:xfrm>
          <a:prstGeom prst="line">
            <a:avLst/>
          </a:prstGeom>
          <a:ln w="95250" cap="flat">
            <a:solidFill>
              <a:srgbClr val="D3B689"/>
            </a:solidFill>
            <a:prstDash val="solid"/>
            <a:headEnd type="none" w="sm" len="sm"/>
            <a:tailEnd type="none" w="sm" len="sm"/>
          </a:ln>
        </p:spPr>
      </p:sp>
      <p:sp>
        <p:nvSpPr>
          <p:cNvPr id="19" name="AutoShape 19"/>
          <p:cNvSpPr/>
          <p:nvPr/>
        </p:nvSpPr>
        <p:spPr>
          <a:xfrm rot="1410009">
            <a:off x="13786921" y="4049994"/>
            <a:ext cx="830864" cy="0"/>
          </a:xfrm>
          <a:prstGeom prst="line">
            <a:avLst/>
          </a:prstGeom>
          <a:ln w="95250" cap="flat">
            <a:solidFill>
              <a:srgbClr val="D3B689"/>
            </a:solidFill>
            <a:prstDash val="solid"/>
            <a:headEnd type="none" w="sm" len="sm"/>
            <a:tailEnd type="none" w="sm" len="sm"/>
          </a:ln>
        </p:spPr>
      </p:sp>
      <p:sp>
        <p:nvSpPr>
          <p:cNvPr id="20" name="AutoShape 20"/>
          <p:cNvSpPr/>
          <p:nvPr/>
        </p:nvSpPr>
        <p:spPr>
          <a:xfrm rot="4747698">
            <a:off x="12905559" y="4731650"/>
            <a:ext cx="830864" cy="0"/>
          </a:xfrm>
          <a:prstGeom prst="line">
            <a:avLst/>
          </a:prstGeom>
          <a:ln w="95250" cap="flat">
            <a:solidFill>
              <a:srgbClr val="D3B689"/>
            </a:solidFill>
            <a:prstDash val="solid"/>
            <a:headEnd type="none" w="sm" len="sm"/>
            <a:tailEnd type="none" w="sm" len="sm"/>
          </a:ln>
        </p:spPr>
      </p:sp>
      <p:sp>
        <p:nvSpPr>
          <p:cNvPr id="21" name="TextBox 21"/>
          <p:cNvSpPr txBox="1"/>
          <p:nvPr/>
        </p:nvSpPr>
        <p:spPr>
          <a:xfrm>
            <a:off x="2232298" y="8136821"/>
            <a:ext cx="13320991" cy="1190548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729317" lvl="1" indent="-364658" algn="just">
              <a:lnSpc>
                <a:spcPts val="4729"/>
              </a:lnSpc>
              <a:buFont typeface="Arial"/>
              <a:buChar char="•"/>
            </a:pPr>
            <a:r>
              <a:rPr lang="en-US" sz="3378">
                <a:solidFill>
                  <a:srgbClr val="000000"/>
                </a:solidFill>
                <a:latin typeface="Josefin Sans Regular"/>
              </a:rPr>
              <a:t>Lăng trụ có 2 đáy là hình tròn gọi là lăng trụ tròn.</a:t>
            </a:r>
          </a:p>
          <a:p>
            <a:pPr marL="729317" lvl="1" indent="-364658" algn="just">
              <a:lnSpc>
                <a:spcPts val="4729"/>
              </a:lnSpc>
              <a:spcBef>
                <a:spcPct val="0"/>
              </a:spcBef>
              <a:buFont typeface="Arial"/>
              <a:buChar char="•"/>
            </a:pPr>
            <a:r>
              <a:rPr lang="en-US" sz="3378">
                <a:solidFill>
                  <a:srgbClr val="000000"/>
                </a:solidFill>
                <a:latin typeface="Josefin Sans Regular"/>
              </a:rPr>
              <a:t>Lăng trụ có 2 đáy là tam giác đều là lăng trụ tam giác đều.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400">
        <p14:doors dir="vert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284353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1028700" y="2222971"/>
            <a:ext cx="16230600" cy="7035329"/>
            <a:chOff x="0" y="0"/>
            <a:chExt cx="16616519" cy="7202610"/>
          </a:xfrm>
        </p:grpSpPr>
        <p:sp>
          <p:nvSpPr>
            <p:cNvPr id="3" name="Freeform 3"/>
            <p:cNvSpPr/>
            <p:nvPr/>
          </p:nvSpPr>
          <p:spPr>
            <a:xfrm>
              <a:off x="72390" y="72390"/>
              <a:ext cx="16471740" cy="7057830"/>
            </a:xfrm>
            <a:custGeom>
              <a:avLst/>
              <a:gdLst/>
              <a:ahLst/>
              <a:cxnLst/>
              <a:rect l="l" t="t" r="r" b="b"/>
              <a:pathLst>
                <a:path w="16471740" h="7057830">
                  <a:moveTo>
                    <a:pt x="0" y="0"/>
                  </a:moveTo>
                  <a:lnTo>
                    <a:pt x="16471740" y="0"/>
                  </a:lnTo>
                  <a:lnTo>
                    <a:pt x="16471740" y="7057830"/>
                  </a:lnTo>
                  <a:lnTo>
                    <a:pt x="0" y="705783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9E8">
                <a:alpha val="49804"/>
              </a:srgbClr>
            </a:solidFill>
          </p:spPr>
        </p:sp>
        <p:sp>
          <p:nvSpPr>
            <p:cNvPr id="4" name="Freeform 4"/>
            <p:cNvSpPr/>
            <p:nvPr/>
          </p:nvSpPr>
          <p:spPr>
            <a:xfrm>
              <a:off x="0" y="0"/>
              <a:ext cx="16616519" cy="7202610"/>
            </a:xfrm>
            <a:custGeom>
              <a:avLst/>
              <a:gdLst/>
              <a:ahLst/>
              <a:cxnLst/>
              <a:rect l="l" t="t" r="r" b="b"/>
              <a:pathLst>
                <a:path w="16616519" h="7202610">
                  <a:moveTo>
                    <a:pt x="16471739" y="7057830"/>
                  </a:moveTo>
                  <a:lnTo>
                    <a:pt x="16616519" y="7057830"/>
                  </a:lnTo>
                  <a:lnTo>
                    <a:pt x="16616519" y="7202610"/>
                  </a:lnTo>
                  <a:lnTo>
                    <a:pt x="16471739" y="7202610"/>
                  </a:lnTo>
                  <a:lnTo>
                    <a:pt x="16471739" y="7057830"/>
                  </a:lnTo>
                  <a:close/>
                  <a:moveTo>
                    <a:pt x="0" y="144780"/>
                  </a:moveTo>
                  <a:lnTo>
                    <a:pt x="144780" y="144780"/>
                  </a:lnTo>
                  <a:lnTo>
                    <a:pt x="144780" y="7057830"/>
                  </a:lnTo>
                  <a:lnTo>
                    <a:pt x="0" y="7057830"/>
                  </a:lnTo>
                  <a:lnTo>
                    <a:pt x="0" y="144780"/>
                  </a:lnTo>
                  <a:close/>
                  <a:moveTo>
                    <a:pt x="0" y="7057830"/>
                  </a:moveTo>
                  <a:lnTo>
                    <a:pt x="144780" y="7057830"/>
                  </a:lnTo>
                  <a:lnTo>
                    <a:pt x="144780" y="7202610"/>
                  </a:lnTo>
                  <a:lnTo>
                    <a:pt x="0" y="7202610"/>
                  </a:lnTo>
                  <a:lnTo>
                    <a:pt x="0" y="7057830"/>
                  </a:lnTo>
                  <a:close/>
                  <a:moveTo>
                    <a:pt x="16471739" y="144780"/>
                  </a:moveTo>
                  <a:lnTo>
                    <a:pt x="16616519" y="144780"/>
                  </a:lnTo>
                  <a:lnTo>
                    <a:pt x="16616519" y="7057830"/>
                  </a:lnTo>
                  <a:lnTo>
                    <a:pt x="16471739" y="7057830"/>
                  </a:lnTo>
                  <a:lnTo>
                    <a:pt x="16471739" y="144780"/>
                  </a:lnTo>
                  <a:close/>
                  <a:moveTo>
                    <a:pt x="144780" y="7057830"/>
                  </a:moveTo>
                  <a:lnTo>
                    <a:pt x="16471739" y="7057830"/>
                  </a:lnTo>
                  <a:lnTo>
                    <a:pt x="16471739" y="7202610"/>
                  </a:lnTo>
                  <a:lnTo>
                    <a:pt x="144780" y="7202610"/>
                  </a:lnTo>
                  <a:lnTo>
                    <a:pt x="144780" y="7057830"/>
                  </a:lnTo>
                  <a:close/>
                  <a:moveTo>
                    <a:pt x="16471739" y="0"/>
                  </a:moveTo>
                  <a:lnTo>
                    <a:pt x="16616519" y="0"/>
                  </a:lnTo>
                  <a:lnTo>
                    <a:pt x="16616519" y="144780"/>
                  </a:lnTo>
                  <a:lnTo>
                    <a:pt x="16471739" y="144780"/>
                  </a:lnTo>
                  <a:lnTo>
                    <a:pt x="16471739" y="0"/>
                  </a:lnTo>
                  <a:close/>
                  <a:moveTo>
                    <a:pt x="0" y="0"/>
                  </a:moveTo>
                  <a:lnTo>
                    <a:pt x="144780" y="0"/>
                  </a:lnTo>
                  <a:lnTo>
                    <a:pt x="144780" y="144780"/>
                  </a:lnTo>
                  <a:lnTo>
                    <a:pt x="0" y="144780"/>
                  </a:lnTo>
                  <a:lnTo>
                    <a:pt x="0" y="0"/>
                  </a:lnTo>
                  <a:close/>
                  <a:moveTo>
                    <a:pt x="144780" y="0"/>
                  </a:moveTo>
                  <a:lnTo>
                    <a:pt x="16471739" y="0"/>
                  </a:lnTo>
                  <a:lnTo>
                    <a:pt x="16471739" y="144780"/>
                  </a:lnTo>
                  <a:lnTo>
                    <a:pt x="144780" y="144780"/>
                  </a:lnTo>
                  <a:lnTo>
                    <a:pt x="144780" y="0"/>
                  </a:lnTo>
                  <a:close/>
                </a:path>
              </a:pathLst>
            </a:custGeom>
            <a:solidFill>
              <a:srgbClr val="D3B689">
                <a:alpha val="49804"/>
              </a:srgbClr>
            </a:solidFill>
          </p:spPr>
        </p:sp>
      </p:grpSp>
      <p:pic>
        <p:nvPicPr>
          <p:cNvPr id="5" name="Picture 5"/>
          <p:cNvPicPr>
            <a:picLocks noChangeAspect="1"/>
          </p:cNvPicPr>
          <p:nvPr/>
        </p:nvPicPr>
        <p:blipFill>
          <a:blip r:embed="rId4"/>
          <a:srcRect/>
          <a:stretch>
            <a:fillRect/>
          </a:stretch>
        </p:blipFill>
        <p:spPr>
          <a:xfrm rot="2492367">
            <a:off x="-1270727" y="-1624909"/>
            <a:ext cx="3744388" cy="3533767"/>
          </a:xfrm>
          <a:prstGeom prst="rect">
            <a:avLst/>
          </a:prstGeom>
        </p:spPr>
      </p:pic>
      <p:pic>
        <p:nvPicPr>
          <p:cNvPr id="6" name="Picture 6"/>
          <p:cNvPicPr>
            <a:picLocks noChangeAspect="1"/>
          </p:cNvPicPr>
          <p:nvPr/>
        </p:nvPicPr>
        <p:blipFill>
          <a:blip r:embed="rId4"/>
          <a:srcRect/>
          <a:stretch>
            <a:fillRect/>
          </a:stretch>
        </p:blipFill>
        <p:spPr>
          <a:xfrm rot="2492367">
            <a:off x="16549373" y="8992597"/>
            <a:ext cx="3744388" cy="3533767"/>
          </a:xfrm>
          <a:prstGeom prst="rect">
            <a:avLst/>
          </a:prstGeom>
        </p:spPr>
      </p:pic>
      <p:pic>
        <p:nvPicPr>
          <p:cNvPr id="7" name="Picture 7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rcRect/>
          <a:stretch>
            <a:fillRect/>
          </a:stretch>
        </p:blipFill>
        <p:spPr>
          <a:xfrm>
            <a:off x="3174487" y="2378513"/>
            <a:ext cx="12240288" cy="6879787"/>
          </a:xfrm>
          <a:prstGeom prst="rect">
            <a:avLst/>
          </a:prstGeom>
        </p:spPr>
      </p:pic>
      <p:sp>
        <p:nvSpPr>
          <p:cNvPr id="8" name="TextBox 8"/>
          <p:cNvSpPr txBox="1"/>
          <p:nvPr/>
        </p:nvSpPr>
        <p:spPr>
          <a:xfrm>
            <a:off x="3359022" y="6341250"/>
            <a:ext cx="5519869" cy="61595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4900"/>
              </a:lnSpc>
            </a:pPr>
            <a:endParaRPr/>
          </a:p>
        </p:txBody>
      </p:sp>
      <p:sp>
        <p:nvSpPr>
          <p:cNvPr id="9" name="TextBox 9"/>
          <p:cNvSpPr txBox="1"/>
          <p:nvPr/>
        </p:nvSpPr>
        <p:spPr>
          <a:xfrm>
            <a:off x="2738980" y="394652"/>
            <a:ext cx="15019358" cy="114427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9379"/>
              </a:lnSpc>
            </a:pPr>
            <a:r>
              <a:rPr lang="en-US" sz="6699" spc="341">
                <a:solidFill>
                  <a:srgbClr val="F6BC52"/>
                </a:solidFill>
                <a:latin typeface="Sigmar One"/>
              </a:rPr>
              <a:t>MỘT SỐ ỨNG DỤNG THỰC TẾ</a:t>
            </a:r>
          </a:p>
        </p:txBody>
      </p:sp>
      <p:sp>
        <p:nvSpPr>
          <p:cNvPr id="10" name="TextBox 10"/>
          <p:cNvSpPr txBox="1"/>
          <p:nvPr/>
        </p:nvSpPr>
        <p:spPr>
          <a:xfrm>
            <a:off x="12298015" y="5828876"/>
            <a:ext cx="339375" cy="31626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2518"/>
              </a:lnSpc>
            </a:pPr>
            <a:r>
              <a:rPr lang="en-US" sz="1798">
                <a:solidFill>
                  <a:srgbClr val="284353"/>
                </a:solidFill>
                <a:latin typeface="Josefin Sans Regular Bold"/>
              </a:rPr>
              <a:t>o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flip dir="r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video>
              <p:cMediaNode vol="100000">
                <p:cTn id="2" fill="hold" display="0">
                  <p:stCondLst>
                    <p:cond delay="indefinite"/>
                  </p:stCondLst>
                </p:cTn>
                <p:tgtEl>
                  <p:spTgt spid="7"/>
                </p:tgtEl>
              </p:cMediaNode>
            </p:video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9E8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 rot="2492367">
            <a:off x="-1270727" y="-1624909"/>
            <a:ext cx="3744388" cy="3533767"/>
          </a:xfrm>
          <a:prstGeom prst="rect">
            <a:avLst/>
          </a:prstGeom>
        </p:spPr>
      </p:pic>
      <p:grpSp>
        <p:nvGrpSpPr>
          <p:cNvPr id="3" name="Group 3"/>
          <p:cNvGrpSpPr/>
          <p:nvPr/>
        </p:nvGrpSpPr>
        <p:grpSpPr>
          <a:xfrm>
            <a:off x="927185" y="1854920"/>
            <a:ext cx="16230600" cy="7998388"/>
            <a:chOff x="0" y="0"/>
            <a:chExt cx="16616519" cy="8188567"/>
          </a:xfrm>
        </p:grpSpPr>
        <p:sp>
          <p:nvSpPr>
            <p:cNvPr id="4" name="Freeform 4"/>
            <p:cNvSpPr/>
            <p:nvPr/>
          </p:nvSpPr>
          <p:spPr>
            <a:xfrm>
              <a:off x="72390" y="72390"/>
              <a:ext cx="16471740" cy="8043787"/>
            </a:xfrm>
            <a:custGeom>
              <a:avLst/>
              <a:gdLst/>
              <a:ahLst/>
              <a:cxnLst/>
              <a:rect l="l" t="t" r="r" b="b"/>
              <a:pathLst>
                <a:path w="16471740" h="8043787">
                  <a:moveTo>
                    <a:pt x="0" y="0"/>
                  </a:moveTo>
                  <a:lnTo>
                    <a:pt x="16471740" y="0"/>
                  </a:lnTo>
                  <a:lnTo>
                    <a:pt x="16471740" y="8043787"/>
                  </a:lnTo>
                  <a:lnTo>
                    <a:pt x="0" y="804378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9E8">
                <a:alpha val="49804"/>
              </a:srgbClr>
            </a:solidFill>
          </p:spPr>
        </p:sp>
        <p:sp>
          <p:nvSpPr>
            <p:cNvPr id="5" name="Freeform 5"/>
            <p:cNvSpPr/>
            <p:nvPr/>
          </p:nvSpPr>
          <p:spPr>
            <a:xfrm>
              <a:off x="0" y="0"/>
              <a:ext cx="16616519" cy="8188568"/>
            </a:xfrm>
            <a:custGeom>
              <a:avLst/>
              <a:gdLst/>
              <a:ahLst/>
              <a:cxnLst/>
              <a:rect l="l" t="t" r="r" b="b"/>
              <a:pathLst>
                <a:path w="16616519" h="8188568">
                  <a:moveTo>
                    <a:pt x="16471739" y="8043787"/>
                  </a:moveTo>
                  <a:lnTo>
                    <a:pt x="16616519" y="8043787"/>
                  </a:lnTo>
                  <a:lnTo>
                    <a:pt x="16616519" y="8188568"/>
                  </a:lnTo>
                  <a:lnTo>
                    <a:pt x="16471739" y="8188568"/>
                  </a:lnTo>
                  <a:lnTo>
                    <a:pt x="16471739" y="8043787"/>
                  </a:lnTo>
                  <a:close/>
                  <a:moveTo>
                    <a:pt x="0" y="144780"/>
                  </a:moveTo>
                  <a:lnTo>
                    <a:pt x="144780" y="144780"/>
                  </a:lnTo>
                  <a:lnTo>
                    <a:pt x="144780" y="8043787"/>
                  </a:lnTo>
                  <a:lnTo>
                    <a:pt x="0" y="8043787"/>
                  </a:lnTo>
                  <a:lnTo>
                    <a:pt x="0" y="144780"/>
                  </a:lnTo>
                  <a:close/>
                  <a:moveTo>
                    <a:pt x="0" y="8043787"/>
                  </a:moveTo>
                  <a:lnTo>
                    <a:pt x="144780" y="8043787"/>
                  </a:lnTo>
                  <a:lnTo>
                    <a:pt x="144780" y="8188568"/>
                  </a:lnTo>
                  <a:lnTo>
                    <a:pt x="0" y="8188568"/>
                  </a:lnTo>
                  <a:lnTo>
                    <a:pt x="0" y="8043787"/>
                  </a:lnTo>
                  <a:close/>
                  <a:moveTo>
                    <a:pt x="16471739" y="144780"/>
                  </a:moveTo>
                  <a:lnTo>
                    <a:pt x="16616519" y="144780"/>
                  </a:lnTo>
                  <a:lnTo>
                    <a:pt x="16616519" y="8043787"/>
                  </a:lnTo>
                  <a:lnTo>
                    <a:pt x="16471739" y="8043787"/>
                  </a:lnTo>
                  <a:lnTo>
                    <a:pt x="16471739" y="144780"/>
                  </a:lnTo>
                  <a:close/>
                  <a:moveTo>
                    <a:pt x="144780" y="8043787"/>
                  </a:moveTo>
                  <a:lnTo>
                    <a:pt x="16471739" y="8043787"/>
                  </a:lnTo>
                  <a:lnTo>
                    <a:pt x="16471739" y="8188568"/>
                  </a:lnTo>
                  <a:lnTo>
                    <a:pt x="144780" y="8188568"/>
                  </a:lnTo>
                  <a:lnTo>
                    <a:pt x="144780" y="8043787"/>
                  </a:lnTo>
                  <a:close/>
                  <a:moveTo>
                    <a:pt x="16471739" y="0"/>
                  </a:moveTo>
                  <a:lnTo>
                    <a:pt x="16616519" y="0"/>
                  </a:lnTo>
                  <a:lnTo>
                    <a:pt x="16616519" y="144780"/>
                  </a:lnTo>
                  <a:lnTo>
                    <a:pt x="16471739" y="144780"/>
                  </a:lnTo>
                  <a:lnTo>
                    <a:pt x="16471739" y="0"/>
                  </a:lnTo>
                  <a:close/>
                  <a:moveTo>
                    <a:pt x="0" y="0"/>
                  </a:moveTo>
                  <a:lnTo>
                    <a:pt x="144780" y="0"/>
                  </a:lnTo>
                  <a:lnTo>
                    <a:pt x="144780" y="144780"/>
                  </a:lnTo>
                  <a:lnTo>
                    <a:pt x="0" y="144780"/>
                  </a:lnTo>
                  <a:lnTo>
                    <a:pt x="0" y="0"/>
                  </a:lnTo>
                  <a:close/>
                  <a:moveTo>
                    <a:pt x="144780" y="0"/>
                  </a:moveTo>
                  <a:lnTo>
                    <a:pt x="16471739" y="0"/>
                  </a:lnTo>
                  <a:lnTo>
                    <a:pt x="16471739" y="144780"/>
                  </a:lnTo>
                  <a:lnTo>
                    <a:pt x="144780" y="144780"/>
                  </a:lnTo>
                  <a:lnTo>
                    <a:pt x="144780" y="0"/>
                  </a:lnTo>
                  <a:close/>
                </a:path>
              </a:pathLst>
            </a:custGeom>
            <a:solidFill>
              <a:srgbClr val="D3B689">
                <a:alpha val="49804"/>
              </a:srgbClr>
            </a:solidFill>
          </p:spPr>
        </p:sp>
      </p:grpSp>
      <p:pic>
        <p:nvPicPr>
          <p:cNvPr id="6" name="Picture 6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 rot="2492367">
            <a:off x="16549373" y="8992597"/>
            <a:ext cx="3744388" cy="3533767"/>
          </a:xfrm>
          <a:prstGeom prst="rect">
            <a:avLst/>
          </a:prstGeom>
        </p:spPr>
      </p:pic>
      <p:grpSp>
        <p:nvGrpSpPr>
          <p:cNvPr id="7" name="Group 7"/>
          <p:cNvGrpSpPr/>
          <p:nvPr/>
        </p:nvGrpSpPr>
        <p:grpSpPr>
          <a:xfrm>
            <a:off x="1906718" y="578680"/>
            <a:ext cx="900041" cy="900041"/>
            <a:chOff x="0" y="0"/>
            <a:chExt cx="1200055" cy="1200055"/>
          </a:xfrm>
        </p:grpSpPr>
        <p:grpSp>
          <p:nvGrpSpPr>
            <p:cNvPr id="8" name="Group 8"/>
            <p:cNvGrpSpPr>
              <a:grpSpLocks noChangeAspect="1"/>
            </p:cNvGrpSpPr>
            <p:nvPr/>
          </p:nvGrpSpPr>
          <p:grpSpPr>
            <a:xfrm>
              <a:off x="0" y="0"/>
              <a:ext cx="1200055" cy="1200055"/>
              <a:chOff x="0" y="0"/>
              <a:chExt cx="495300" cy="495300"/>
            </a:xfrm>
          </p:grpSpPr>
          <p:sp>
            <p:nvSpPr>
              <p:cNvPr id="9" name="Freeform 9"/>
              <p:cNvSpPr/>
              <p:nvPr/>
            </p:nvSpPr>
            <p:spPr>
              <a:xfrm>
                <a:off x="0" y="0"/>
                <a:ext cx="495300" cy="495300"/>
              </a:xfrm>
              <a:custGeom>
                <a:avLst/>
                <a:gdLst/>
                <a:ahLst/>
                <a:cxnLst/>
                <a:rect l="l" t="t" r="r" b="b"/>
                <a:pathLst>
                  <a:path w="495300" h="495300">
                    <a:moveTo>
                      <a:pt x="247650" y="0"/>
                    </a:moveTo>
                    <a:cubicBezTo>
                      <a:pt x="110490" y="0"/>
                      <a:pt x="0" y="110490"/>
                      <a:pt x="0" y="247650"/>
                    </a:cubicBezTo>
                    <a:cubicBezTo>
                      <a:pt x="0" y="384810"/>
                      <a:pt x="110490" y="495300"/>
                      <a:pt x="247650" y="495300"/>
                    </a:cubicBezTo>
                    <a:cubicBezTo>
                      <a:pt x="383540" y="495300"/>
                      <a:pt x="495300" y="384810"/>
                      <a:pt x="495300" y="247650"/>
                    </a:cubicBezTo>
                    <a:cubicBezTo>
                      <a:pt x="495300" y="110490"/>
                      <a:pt x="383540" y="0"/>
                      <a:pt x="247650" y="0"/>
                    </a:cubicBezTo>
                    <a:close/>
                    <a:moveTo>
                      <a:pt x="247650" y="457200"/>
                    </a:moveTo>
                    <a:cubicBezTo>
                      <a:pt x="132080" y="457200"/>
                      <a:pt x="38100" y="363220"/>
                      <a:pt x="38100" y="247650"/>
                    </a:cubicBezTo>
                    <a:cubicBezTo>
                      <a:pt x="38100" y="132080"/>
                      <a:pt x="132080" y="38100"/>
                      <a:pt x="247650" y="38100"/>
                    </a:cubicBezTo>
                    <a:cubicBezTo>
                      <a:pt x="363220" y="38100"/>
                      <a:pt x="457200" y="132080"/>
                      <a:pt x="457200" y="247650"/>
                    </a:cubicBezTo>
                    <a:cubicBezTo>
                      <a:pt x="457200" y="363220"/>
                      <a:pt x="363220" y="457200"/>
                      <a:pt x="247650" y="457200"/>
                    </a:cubicBezTo>
                    <a:close/>
                  </a:path>
                </a:pathLst>
              </a:custGeom>
              <a:solidFill>
                <a:srgbClr val="FDA649"/>
              </a:solidFill>
            </p:spPr>
          </p:sp>
          <p:sp>
            <p:nvSpPr>
              <p:cNvPr id="10" name="Freeform 10"/>
              <p:cNvSpPr/>
              <p:nvPr/>
            </p:nvSpPr>
            <p:spPr>
              <a:xfrm>
                <a:off x="38100" y="38100"/>
                <a:ext cx="419100" cy="419100"/>
              </a:xfrm>
              <a:custGeom>
                <a:avLst/>
                <a:gdLst/>
                <a:ahLst/>
                <a:cxnLst/>
                <a:rect l="l" t="t" r="r" b="b"/>
                <a:pathLst>
                  <a:path w="419100" h="419100">
                    <a:moveTo>
                      <a:pt x="209550" y="0"/>
                    </a:moveTo>
                    <a:cubicBezTo>
                      <a:pt x="93980" y="0"/>
                      <a:pt x="0" y="93980"/>
                      <a:pt x="0" y="209550"/>
                    </a:cubicBezTo>
                    <a:cubicBezTo>
                      <a:pt x="0" y="325120"/>
                      <a:pt x="93980" y="419100"/>
                      <a:pt x="209550" y="419100"/>
                    </a:cubicBezTo>
                    <a:cubicBezTo>
                      <a:pt x="325120" y="419100"/>
                      <a:pt x="419100" y="325120"/>
                      <a:pt x="419100" y="209550"/>
                    </a:cubicBezTo>
                    <a:cubicBezTo>
                      <a:pt x="419100" y="93980"/>
                      <a:pt x="325120" y="0"/>
                      <a:pt x="209550" y="0"/>
                    </a:cubicBezTo>
                    <a:close/>
                  </a:path>
                </a:pathLst>
              </a:custGeom>
              <a:solidFill>
                <a:srgbClr val="284353"/>
              </a:solidFill>
            </p:spPr>
          </p:sp>
        </p:grpSp>
        <p:sp>
          <p:nvSpPr>
            <p:cNvPr id="11" name="TextBox 11"/>
            <p:cNvSpPr txBox="1"/>
            <p:nvPr/>
          </p:nvSpPr>
          <p:spPr>
            <a:xfrm>
              <a:off x="281570" y="189318"/>
              <a:ext cx="636914" cy="751628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4760"/>
                </a:lnSpc>
              </a:pPr>
              <a:r>
                <a:rPr lang="en-US" sz="3400">
                  <a:solidFill>
                    <a:srgbClr val="FFFFFF"/>
                  </a:solidFill>
                  <a:latin typeface="Montserrat Extra-Bold"/>
                </a:rPr>
                <a:t>2</a:t>
              </a:r>
            </a:p>
          </p:txBody>
        </p:sp>
      </p:grpSp>
      <p:grpSp>
        <p:nvGrpSpPr>
          <p:cNvPr id="12" name="Group 12"/>
          <p:cNvGrpSpPr/>
          <p:nvPr/>
        </p:nvGrpSpPr>
        <p:grpSpPr>
          <a:xfrm>
            <a:off x="2356738" y="5143500"/>
            <a:ext cx="6226582" cy="4181907"/>
            <a:chOff x="0" y="0"/>
            <a:chExt cx="8302109" cy="5575876"/>
          </a:xfrm>
        </p:grpSpPr>
        <p:pic>
          <p:nvPicPr>
            <p:cNvPr id="13" name="Picture 13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xmlns="" r:embed="rId4"/>
                </a:ext>
              </a:extLst>
            </a:blip>
            <a:srcRect/>
            <a:stretch>
              <a:fillRect/>
            </a:stretch>
          </p:blipFill>
          <p:spPr>
            <a:xfrm>
              <a:off x="0" y="0"/>
              <a:ext cx="8302109" cy="5575876"/>
            </a:xfrm>
            <a:prstGeom prst="rect">
              <a:avLst/>
            </a:prstGeom>
          </p:spPr>
        </p:pic>
        <p:sp>
          <p:nvSpPr>
            <p:cNvPr id="14" name="TextBox 14"/>
            <p:cNvSpPr txBox="1"/>
            <p:nvPr/>
          </p:nvSpPr>
          <p:spPr>
            <a:xfrm>
              <a:off x="818113" y="425841"/>
              <a:ext cx="5431960" cy="2362097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just">
                <a:lnSpc>
                  <a:spcPts val="4729"/>
                </a:lnSpc>
              </a:pPr>
              <a:r>
                <a:rPr lang="en-US" sz="3378">
                  <a:solidFill>
                    <a:srgbClr val="000000"/>
                  </a:solidFill>
                  <a:latin typeface="Josefin Sans Regular"/>
                </a:rPr>
                <a:t>Ta có:</a:t>
              </a:r>
            </a:p>
            <a:p>
              <a:pPr algn="just">
                <a:lnSpc>
                  <a:spcPts val="4729"/>
                </a:lnSpc>
              </a:pPr>
              <a:r>
                <a:rPr lang="en-US" sz="3378">
                  <a:solidFill>
                    <a:srgbClr val="000000"/>
                  </a:solidFill>
                  <a:latin typeface="Josefin Sans Regular"/>
                </a:rPr>
                <a:t>Sxq= P x h</a:t>
              </a:r>
            </a:p>
            <a:p>
              <a:pPr algn="just">
                <a:lnSpc>
                  <a:spcPts val="4729"/>
                </a:lnSpc>
                <a:spcBef>
                  <a:spcPct val="0"/>
                </a:spcBef>
              </a:pPr>
              <a:r>
                <a:rPr lang="en-US" sz="3378">
                  <a:solidFill>
                    <a:srgbClr val="000000"/>
                  </a:solidFill>
                  <a:latin typeface="Josefin Sans Regular"/>
                </a:rPr>
                <a:t>Stp= Sxq + 2Sđáy</a:t>
              </a:r>
            </a:p>
          </p:txBody>
        </p:sp>
        <p:sp>
          <p:nvSpPr>
            <p:cNvPr id="15" name="TextBox 15"/>
            <p:cNvSpPr txBox="1"/>
            <p:nvPr/>
          </p:nvSpPr>
          <p:spPr>
            <a:xfrm>
              <a:off x="818113" y="2834965"/>
              <a:ext cx="4428619" cy="2362097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just">
                <a:lnSpc>
                  <a:spcPts val="4729"/>
                </a:lnSpc>
              </a:pPr>
              <a:r>
                <a:rPr lang="en-US" sz="3378">
                  <a:solidFill>
                    <a:srgbClr val="000000"/>
                  </a:solidFill>
                  <a:latin typeface="Josefin Sans Regular"/>
                </a:rPr>
                <a:t>Trong đó:</a:t>
              </a:r>
            </a:p>
            <a:p>
              <a:pPr algn="just">
                <a:lnSpc>
                  <a:spcPts val="4729"/>
                </a:lnSpc>
              </a:pPr>
              <a:r>
                <a:rPr lang="en-US" sz="3378">
                  <a:solidFill>
                    <a:srgbClr val="000000"/>
                  </a:solidFill>
                  <a:latin typeface="Josefin Sans Regular"/>
                </a:rPr>
                <a:t>P là chu vi đáy</a:t>
              </a:r>
            </a:p>
            <a:p>
              <a:pPr algn="just">
                <a:lnSpc>
                  <a:spcPts val="4729"/>
                </a:lnSpc>
                <a:spcBef>
                  <a:spcPct val="0"/>
                </a:spcBef>
              </a:pPr>
              <a:r>
                <a:rPr lang="en-US" sz="3378">
                  <a:solidFill>
                    <a:srgbClr val="000000"/>
                  </a:solidFill>
                  <a:latin typeface="Josefin Sans Regular"/>
                </a:rPr>
                <a:t>h là chiều cao</a:t>
              </a:r>
            </a:p>
          </p:txBody>
        </p:sp>
      </p:grpSp>
      <p:sp>
        <p:nvSpPr>
          <p:cNvPr id="19" name="TextBox 19"/>
          <p:cNvSpPr txBox="1"/>
          <p:nvPr/>
        </p:nvSpPr>
        <p:spPr>
          <a:xfrm>
            <a:off x="2917798" y="394652"/>
            <a:ext cx="6115162" cy="114427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9379"/>
              </a:lnSpc>
            </a:pPr>
            <a:r>
              <a:rPr lang="en-US" sz="6699" spc="341">
                <a:solidFill>
                  <a:srgbClr val="284353"/>
                </a:solidFill>
                <a:latin typeface="Sigmar One"/>
              </a:rPr>
              <a:t>DIỆN TÍCH</a:t>
            </a:r>
          </a:p>
        </p:txBody>
      </p:sp>
      <p:sp>
        <p:nvSpPr>
          <p:cNvPr id="20" name="TextBox 20"/>
          <p:cNvSpPr txBox="1"/>
          <p:nvPr/>
        </p:nvSpPr>
        <p:spPr>
          <a:xfrm>
            <a:off x="8959676" y="394652"/>
            <a:ext cx="8910684" cy="114427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9379"/>
              </a:lnSpc>
            </a:pPr>
            <a:r>
              <a:rPr lang="en-US" sz="6699" spc="341">
                <a:solidFill>
                  <a:srgbClr val="F6BC52"/>
                </a:solidFill>
                <a:latin typeface="Sigmar One"/>
              </a:rPr>
              <a:t>HÌNH LĂNG TRỤ</a:t>
            </a:r>
          </a:p>
        </p:txBody>
      </p:sp>
      <p:sp>
        <p:nvSpPr>
          <p:cNvPr id="21" name="TextBox 21"/>
          <p:cNvSpPr txBox="1"/>
          <p:nvPr/>
        </p:nvSpPr>
        <p:spPr>
          <a:xfrm>
            <a:off x="1529562" y="2158612"/>
            <a:ext cx="8652249" cy="2573578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794085" lvl="1" indent="-397043" algn="just">
              <a:lnSpc>
                <a:spcPts val="5149"/>
              </a:lnSpc>
              <a:buFont typeface="Arial"/>
              <a:buChar char="•"/>
            </a:pPr>
            <a:r>
              <a:rPr lang="en-US" sz="3678">
                <a:solidFill>
                  <a:srgbClr val="000000"/>
                </a:solidFill>
                <a:latin typeface="Josefin Sans Regular"/>
              </a:rPr>
              <a:t>Diện tích xung quanh bằng chu vi đáy nhân với chiều cao.</a:t>
            </a:r>
          </a:p>
          <a:p>
            <a:pPr marL="794085" lvl="1" indent="-397043" algn="just">
              <a:lnSpc>
                <a:spcPts val="5149"/>
              </a:lnSpc>
              <a:buFont typeface="Arial"/>
              <a:buChar char="•"/>
            </a:pPr>
            <a:r>
              <a:rPr lang="en-US" sz="3678">
                <a:solidFill>
                  <a:srgbClr val="000000"/>
                </a:solidFill>
                <a:latin typeface="Josefin Sans Regular"/>
              </a:rPr>
              <a:t>Diện tích toàn phần bằng tổng diện tích xung quanh và diện tích 2 đáy.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flip dir="r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9E8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 rot="2492367">
            <a:off x="-1270727" y="-1624909"/>
            <a:ext cx="3744388" cy="3533767"/>
          </a:xfrm>
          <a:prstGeom prst="rect">
            <a:avLst/>
          </a:prstGeom>
        </p:spPr>
      </p:pic>
      <p:grpSp>
        <p:nvGrpSpPr>
          <p:cNvPr id="3" name="Group 3"/>
          <p:cNvGrpSpPr/>
          <p:nvPr/>
        </p:nvGrpSpPr>
        <p:grpSpPr>
          <a:xfrm>
            <a:off x="927185" y="1854920"/>
            <a:ext cx="16230600" cy="7998388"/>
            <a:chOff x="0" y="0"/>
            <a:chExt cx="16616519" cy="8188567"/>
          </a:xfrm>
        </p:grpSpPr>
        <p:sp>
          <p:nvSpPr>
            <p:cNvPr id="4" name="Freeform 4"/>
            <p:cNvSpPr/>
            <p:nvPr/>
          </p:nvSpPr>
          <p:spPr>
            <a:xfrm>
              <a:off x="72390" y="72390"/>
              <a:ext cx="16471740" cy="8043787"/>
            </a:xfrm>
            <a:custGeom>
              <a:avLst/>
              <a:gdLst/>
              <a:ahLst/>
              <a:cxnLst/>
              <a:rect l="l" t="t" r="r" b="b"/>
              <a:pathLst>
                <a:path w="16471740" h="8043787">
                  <a:moveTo>
                    <a:pt x="0" y="0"/>
                  </a:moveTo>
                  <a:lnTo>
                    <a:pt x="16471740" y="0"/>
                  </a:lnTo>
                  <a:lnTo>
                    <a:pt x="16471740" y="8043787"/>
                  </a:lnTo>
                  <a:lnTo>
                    <a:pt x="0" y="804378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9E8">
                <a:alpha val="49804"/>
              </a:srgbClr>
            </a:solidFill>
          </p:spPr>
        </p:sp>
        <p:sp>
          <p:nvSpPr>
            <p:cNvPr id="5" name="Freeform 5"/>
            <p:cNvSpPr/>
            <p:nvPr/>
          </p:nvSpPr>
          <p:spPr>
            <a:xfrm>
              <a:off x="0" y="0"/>
              <a:ext cx="16616519" cy="8188568"/>
            </a:xfrm>
            <a:custGeom>
              <a:avLst/>
              <a:gdLst/>
              <a:ahLst/>
              <a:cxnLst/>
              <a:rect l="l" t="t" r="r" b="b"/>
              <a:pathLst>
                <a:path w="16616519" h="8188568">
                  <a:moveTo>
                    <a:pt x="16471739" y="8043787"/>
                  </a:moveTo>
                  <a:lnTo>
                    <a:pt x="16616519" y="8043787"/>
                  </a:lnTo>
                  <a:lnTo>
                    <a:pt x="16616519" y="8188568"/>
                  </a:lnTo>
                  <a:lnTo>
                    <a:pt x="16471739" y="8188568"/>
                  </a:lnTo>
                  <a:lnTo>
                    <a:pt x="16471739" y="8043787"/>
                  </a:lnTo>
                  <a:close/>
                  <a:moveTo>
                    <a:pt x="0" y="144780"/>
                  </a:moveTo>
                  <a:lnTo>
                    <a:pt x="144780" y="144780"/>
                  </a:lnTo>
                  <a:lnTo>
                    <a:pt x="144780" y="8043787"/>
                  </a:lnTo>
                  <a:lnTo>
                    <a:pt x="0" y="8043787"/>
                  </a:lnTo>
                  <a:lnTo>
                    <a:pt x="0" y="144780"/>
                  </a:lnTo>
                  <a:close/>
                  <a:moveTo>
                    <a:pt x="0" y="8043787"/>
                  </a:moveTo>
                  <a:lnTo>
                    <a:pt x="144780" y="8043787"/>
                  </a:lnTo>
                  <a:lnTo>
                    <a:pt x="144780" y="8188568"/>
                  </a:lnTo>
                  <a:lnTo>
                    <a:pt x="0" y="8188568"/>
                  </a:lnTo>
                  <a:lnTo>
                    <a:pt x="0" y="8043787"/>
                  </a:lnTo>
                  <a:close/>
                  <a:moveTo>
                    <a:pt x="16471739" y="144780"/>
                  </a:moveTo>
                  <a:lnTo>
                    <a:pt x="16616519" y="144780"/>
                  </a:lnTo>
                  <a:lnTo>
                    <a:pt x="16616519" y="8043787"/>
                  </a:lnTo>
                  <a:lnTo>
                    <a:pt x="16471739" y="8043787"/>
                  </a:lnTo>
                  <a:lnTo>
                    <a:pt x="16471739" y="144780"/>
                  </a:lnTo>
                  <a:close/>
                  <a:moveTo>
                    <a:pt x="144780" y="8043787"/>
                  </a:moveTo>
                  <a:lnTo>
                    <a:pt x="16471739" y="8043787"/>
                  </a:lnTo>
                  <a:lnTo>
                    <a:pt x="16471739" y="8188568"/>
                  </a:lnTo>
                  <a:lnTo>
                    <a:pt x="144780" y="8188568"/>
                  </a:lnTo>
                  <a:lnTo>
                    <a:pt x="144780" y="8043787"/>
                  </a:lnTo>
                  <a:close/>
                  <a:moveTo>
                    <a:pt x="16471739" y="0"/>
                  </a:moveTo>
                  <a:lnTo>
                    <a:pt x="16616519" y="0"/>
                  </a:lnTo>
                  <a:lnTo>
                    <a:pt x="16616519" y="144780"/>
                  </a:lnTo>
                  <a:lnTo>
                    <a:pt x="16471739" y="144780"/>
                  </a:lnTo>
                  <a:lnTo>
                    <a:pt x="16471739" y="0"/>
                  </a:lnTo>
                  <a:close/>
                  <a:moveTo>
                    <a:pt x="0" y="0"/>
                  </a:moveTo>
                  <a:lnTo>
                    <a:pt x="144780" y="0"/>
                  </a:lnTo>
                  <a:lnTo>
                    <a:pt x="144780" y="144780"/>
                  </a:lnTo>
                  <a:lnTo>
                    <a:pt x="0" y="144780"/>
                  </a:lnTo>
                  <a:lnTo>
                    <a:pt x="0" y="0"/>
                  </a:lnTo>
                  <a:close/>
                  <a:moveTo>
                    <a:pt x="144780" y="0"/>
                  </a:moveTo>
                  <a:lnTo>
                    <a:pt x="16471739" y="0"/>
                  </a:lnTo>
                  <a:lnTo>
                    <a:pt x="16471739" y="144780"/>
                  </a:lnTo>
                  <a:lnTo>
                    <a:pt x="144780" y="144780"/>
                  </a:lnTo>
                  <a:lnTo>
                    <a:pt x="144780" y="0"/>
                  </a:lnTo>
                  <a:close/>
                </a:path>
              </a:pathLst>
            </a:custGeom>
            <a:solidFill>
              <a:srgbClr val="D3B689">
                <a:alpha val="49804"/>
              </a:srgbClr>
            </a:solidFill>
          </p:spPr>
        </p:sp>
      </p:grpSp>
      <p:pic>
        <p:nvPicPr>
          <p:cNvPr id="6" name="Picture 6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 rot="2492367">
            <a:off x="16549373" y="8992597"/>
            <a:ext cx="3744388" cy="3533767"/>
          </a:xfrm>
          <a:prstGeom prst="rect">
            <a:avLst/>
          </a:prstGeom>
        </p:spPr>
      </p:pic>
      <p:grpSp>
        <p:nvGrpSpPr>
          <p:cNvPr id="7" name="Group 7"/>
          <p:cNvGrpSpPr/>
          <p:nvPr/>
        </p:nvGrpSpPr>
        <p:grpSpPr>
          <a:xfrm>
            <a:off x="1906718" y="578680"/>
            <a:ext cx="900041" cy="900041"/>
            <a:chOff x="0" y="0"/>
            <a:chExt cx="1200055" cy="1200055"/>
          </a:xfrm>
        </p:grpSpPr>
        <p:grpSp>
          <p:nvGrpSpPr>
            <p:cNvPr id="8" name="Group 8"/>
            <p:cNvGrpSpPr>
              <a:grpSpLocks noChangeAspect="1"/>
            </p:cNvGrpSpPr>
            <p:nvPr/>
          </p:nvGrpSpPr>
          <p:grpSpPr>
            <a:xfrm>
              <a:off x="0" y="0"/>
              <a:ext cx="1200055" cy="1200055"/>
              <a:chOff x="0" y="0"/>
              <a:chExt cx="495300" cy="495300"/>
            </a:xfrm>
          </p:grpSpPr>
          <p:sp>
            <p:nvSpPr>
              <p:cNvPr id="9" name="Freeform 9"/>
              <p:cNvSpPr/>
              <p:nvPr/>
            </p:nvSpPr>
            <p:spPr>
              <a:xfrm>
                <a:off x="0" y="0"/>
                <a:ext cx="495300" cy="495300"/>
              </a:xfrm>
              <a:custGeom>
                <a:avLst/>
                <a:gdLst/>
                <a:ahLst/>
                <a:cxnLst/>
                <a:rect l="l" t="t" r="r" b="b"/>
                <a:pathLst>
                  <a:path w="495300" h="495300">
                    <a:moveTo>
                      <a:pt x="247650" y="0"/>
                    </a:moveTo>
                    <a:cubicBezTo>
                      <a:pt x="110490" y="0"/>
                      <a:pt x="0" y="110490"/>
                      <a:pt x="0" y="247650"/>
                    </a:cubicBezTo>
                    <a:cubicBezTo>
                      <a:pt x="0" y="384810"/>
                      <a:pt x="110490" y="495300"/>
                      <a:pt x="247650" y="495300"/>
                    </a:cubicBezTo>
                    <a:cubicBezTo>
                      <a:pt x="383540" y="495300"/>
                      <a:pt x="495300" y="384810"/>
                      <a:pt x="495300" y="247650"/>
                    </a:cubicBezTo>
                    <a:cubicBezTo>
                      <a:pt x="495300" y="110490"/>
                      <a:pt x="383540" y="0"/>
                      <a:pt x="247650" y="0"/>
                    </a:cubicBezTo>
                    <a:close/>
                    <a:moveTo>
                      <a:pt x="247650" y="457200"/>
                    </a:moveTo>
                    <a:cubicBezTo>
                      <a:pt x="132080" y="457200"/>
                      <a:pt x="38100" y="363220"/>
                      <a:pt x="38100" y="247650"/>
                    </a:cubicBezTo>
                    <a:cubicBezTo>
                      <a:pt x="38100" y="132080"/>
                      <a:pt x="132080" y="38100"/>
                      <a:pt x="247650" y="38100"/>
                    </a:cubicBezTo>
                    <a:cubicBezTo>
                      <a:pt x="363220" y="38100"/>
                      <a:pt x="457200" y="132080"/>
                      <a:pt x="457200" y="247650"/>
                    </a:cubicBezTo>
                    <a:cubicBezTo>
                      <a:pt x="457200" y="363220"/>
                      <a:pt x="363220" y="457200"/>
                      <a:pt x="247650" y="457200"/>
                    </a:cubicBezTo>
                    <a:close/>
                  </a:path>
                </a:pathLst>
              </a:custGeom>
              <a:solidFill>
                <a:srgbClr val="FDA649"/>
              </a:solidFill>
            </p:spPr>
          </p:sp>
          <p:sp>
            <p:nvSpPr>
              <p:cNvPr id="10" name="Freeform 10"/>
              <p:cNvSpPr/>
              <p:nvPr/>
            </p:nvSpPr>
            <p:spPr>
              <a:xfrm>
                <a:off x="38100" y="38100"/>
                <a:ext cx="419100" cy="419100"/>
              </a:xfrm>
              <a:custGeom>
                <a:avLst/>
                <a:gdLst/>
                <a:ahLst/>
                <a:cxnLst/>
                <a:rect l="l" t="t" r="r" b="b"/>
                <a:pathLst>
                  <a:path w="419100" h="419100">
                    <a:moveTo>
                      <a:pt x="209550" y="0"/>
                    </a:moveTo>
                    <a:cubicBezTo>
                      <a:pt x="93980" y="0"/>
                      <a:pt x="0" y="93980"/>
                      <a:pt x="0" y="209550"/>
                    </a:cubicBezTo>
                    <a:cubicBezTo>
                      <a:pt x="0" y="325120"/>
                      <a:pt x="93980" y="419100"/>
                      <a:pt x="209550" y="419100"/>
                    </a:cubicBezTo>
                    <a:cubicBezTo>
                      <a:pt x="325120" y="419100"/>
                      <a:pt x="419100" y="325120"/>
                      <a:pt x="419100" y="209550"/>
                    </a:cubicBezTo>
                    <a:cubicBezTo>
                      <a:pt x="419100" y="93980"/>
                      <a:pt x="325120" y="0"/>
                      <a:pt x="209550" y="0"/>
                    </a:cubicBezTo>
                    <a:close/>
                  </a:path>
                </a:pathLst>
              </a:custGeom>
              <a:solidFill>
                <a:srgbClr val="284353"/>
              </a:solidFill>
            </p:spPr>
          </p:sp>
        </p:grpSp>
        <p:sp>
          <p:nvSpPr>
            <p:cNvPr id="11" name="TextBox 11"/>
            <p:cNvSpPr txBox="1"/>
            <p:nvPr/>
          </p:nvSpPr>
          <p:spPr>
            <a:xfrm>
              <a:off x="281570" y="189318"/>
              <a:ext cx="636914" cy="751628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4760"/>
                </a:lnSpc>
              </a:pPr>
              <a:r>
                <a:rPr lang="en-US" sz="3400">
                  <a:solidFill>
                    <a:srgbClr val="FFFFFF"/>
                  </a:solidFill>
                  <a:latin typeface="Montserrat Extra-Bold"/>
                </a:rPr>
                <a:t>2</a:t>
              </a:r>
            </a:p>
          </p:txBody>
        </p:sp>
      </p:grpSp>
      <p:sp>
        <p:nvSpPr>
          <p:cNvPr id="12" name="TextBox 12"/>
          <p:cNvSpPr txBox="1"/>
          <p:nvPr/>
        </p:nvSpPr>
        <p:spPr>
          <a:xfrm>
            <a:off x="2917798" y="394652"/>
            <a:ext cx="6115162" cy="114427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9379"/>
              </a:lnSpc>
            </a:pPr>
            <a:r>
              <a:rPr lang="en-US" sz="6699" spc="341">
                <a:solidFill>
                  <a:srgbClr val="284353"/>
                </a:solidFill>
                <a:latin typeface="Sigmar One"/>
              </a:rPr>
              <a:t>DIỆN TÍCH</a:t>
            </a:r>
          </a:p>
        </p:txBody>
      </p:sp>
      <p:sp>
        <p:nvSpPr>
          <p:cNvPr id="13" name="TextBox 13"/>
          <p:cNvSpPr txBox="1"/>
          <p:nvPr/>
        </p:nvSpPr>
        <p:spPr>
          <a:xfrm>
            <a:off x="8959676" y="394652"/>
            <a:ext cx="8910684" cy="114427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9379"/>
              </a:lnSpc>
            </a:pPr>
            <a:r>
              <a:rPr lang="en-US" sz="6699" spc="341">
                <a:solidFill>
                  <a:srgbClr val="F6BC52"/>
                </a:solidFill>
                <a:latin typeface="Sigmar One"/>
              </a:rPr>
              <a:t>HÌNH LĂNG TRỤ</a:t>
            </a:r>
          </a:p>
        </p:txBody>
      </p:sp>
      <p:pic>
        <p:nvPicPr>
          <p:cNvPr id="14" name="Picture 1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4"/>
              </a:ext>
            </a:extLst>
          </a:blip>
          <a:srcRect/>
          <a:stretch>
            <a:fillRect/>
          </a:stretch>
        </p:blipFill>
        <p:spPr>
          <a:xfrm>
            <a:off x="1470301" y="2367633"/>
            <a:ext cx="5231985" cy="6370758"/>
          </a:xfrm>
          <a:prstGeom prst="rect">
            <a:avLst/>
          </a:prstGeom>
        </p:spPr>
      </p:pic>
      <p:sp>
        <p:nvSpPr>
          <p:cNvPr id="15" name="AutoShape 15"/>
          <p:cNvSpPr/>
          <p:nvPr/>
        </p:nvSpPr>
        <p:spPr>
          <a:xfrm rot="-30725">
            <a:off x="1906239" y="8816971"/>
            <a:ext cx="4795760" cy="0"/>
          </a:xfrm>
          <a:prstGeom prst="line">
            <a:avLst/>
          </a:prstGeom>
          <a:ln w="85725" cap="flat">
            <a:solidFill>
              <a:srgbClr val="000000"/>
            </a:solidFill>
            <a:prstDash val="solid"/>
            <a:headEnd type="none" w="sm" len="sm"/>
            <a:tailEnd type="none" w="sm" len="sm"/>
          </a:ln>
        </p:spPr>
      </p:sp>
      <p:sp>
        <p:nvSpPr>
          <p:cNvPr id="16" name="TextBox 16"/>
          <p:cNvSpPr txBox="1"/>
          <p:nvPr/>
        </p:nvSpPr>
        <p:spPr>
          <a:xfrm>
            <a:off x="1688126" y="8905075"/>
            <a:ext cx="4796334" cy="59047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29"/>
              </a:lnSpc>
              <a:spcBef>
                <a:spcPct val="0"/>
              </a:spcBef>
            </a:pPr>
            <a:r>
              <a:rPr lang="en-US" sz="3378">
                <a:solidFill>
                  <a:srgbClr val="000000"/>
                </a:solidFill>
                <a:latin typeface="Josefin Sans Regular"/>
              </a:rPr>
              <a:t>Chu vi đáy</a:t>
            </a:r>
          </a:p>
        </p:txBody>
      </p:sp>
      <p:sp>
        <p:nvSpPr>
          <p:cNvPr id="17" name="TextBox 17"/>
          <p:cNvSpPr txBox="1"/>
          <p:nvPr/>
        </p:nvSpPr>
        <p:spPr>
          <a:xfrm>
            <a:off x="6940558" y="5476812"/>
            <a:ext cx="774006" cy="59047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29"/>
              </a:lnSpc>
              <a:spcBef>
                <a:spcPct val="0"/>
              </a:spcBef>
            </a:pPr>
            <a:r>
              <a:rPr lang="en-US" sz="3378">
                <a:solidFill>
                  <a:srgbClr val="000000"/>
                </a:solidFill>
                <a:latin typeface="Josefin Sans Regular"/>
              </a:rPr>
              <a:t>8cm</a:t>
            </a:r>
          </a:p>
        </p:txBody>
      </p:sp>
      <p:sp>
        <p:nvSpPr>
          <p:cNvPr id="18" name="TextBox 18"/>
          <p:cNvSpPr txBox="1"/>
          <p:nvPr/>
        </p:nvSpPr>
        <p:spPr>
          <a:xfrm>
            <a:off x="3699291" y="6504024"/>
            <a:ext cx="774006" cy="59047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29"/>
              </a:lnSpc>
              <a:spcBef>
                <a:spcPct val="0"/>
              </a:spcBef>
            </a:pPr>
            <a:r>
              <a:rPr lang="en-US" sz="3378">
                <a:solidFill>
                  <a:srgbClr val="000000"/>
                </a:solidFill>
                <a:latin typeface="Josefin Sans Regular"/>
              </a:rPr>
              <a:t>5cm</a:t>
            </a:r>
          </a:p>
        </p:txBody>
      </p:sp>
      <p:sp>
        <p:nvSpPr>
          <p:cNvPr id="19" name="TextBox 19"/>
          <p:cNvSpPr txBox="1"/>
          <p:nvPr/>
        </p:nvSpPr>
        <p:spPr>
          <a:xfrm>
            <a:off x="5588178" y="6504024"/>
            <a:ext cx="774402" cy="59047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29"/>
              </a:lnSpc>
              <a:spcBef>
                <a:spcPct val="0"/>
              </a:spcBef>
            </a:pPr>
            <a:r>
              <a:rPr lang="en-US" sz="3378">
                <a:solidFill>
                  <a:srgbClr val="000000"/>
                </a:solidFill>
                <a:latin typeface="Josefin Sans Regular"/>
              </a:rPr>
              <a:t>3cm</a:t>
            </a:r>
          </a:p>
        </p:txBody>
      </p:sp>
      <p:sp>
        <p:nvSpPr>
          <p:cNvPr id="20" name="TextBox 20"/>
          <p:cNvSpPr txBox="1"/>
          <p:nvPr/>
        </p:nvSpPr>
        <p:spPr>
          <a:xfrm>
            <a:off x="2023327" y="6504024"/>
            <a:ext cx="783431" cy="59047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29"/>
              </a:lnSpc>
              <a:spcBef>
                <a:spcPct val="0"/>
              </a:spcBef>
            </a:pPr>
            <a:r>
              <a:rPr lang="en-US" sz="3378">
                <a:solidFill>
                  <a:srgbClr val="000000"/>
                </a:solidFill>
                <a:latin typeface="Josefin Sans Regular"/>
              </a:rPr>
              <a:t>2cm</a:t>
            </a:r>
          </a:p>
        </p:txBody>
      </p:sp>
      <p:sp>
        <p:nvSpPr>
          <p:cNvPr id="21" name="TextBox 21"/>
          <p:cNvSpPr txBox="1"/>
          <p:nvPr/>
        </p:nvSpPr>
        <p:spPr>
          <a:xfrm>
            <a:off x="7952689" y="3957462"/>
            <a:ext cx="8356718" cy="4780929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976829" lvl="1" indent="-488414" algn="just">
              <a:lnSpc>
                <a:spcPts val="6334"/>
              </a:lnSpc>
              <a:buFont typeface="Arial"/>
              <a:buChar char="•"/>
            </a:pPr>
            <a:r>
              <a:rPr lang="en-US" sz="4524">
                <a:solidFill>
                  <a:srgbClr val="000000"/>
                </a:solidFill>
                <a:latin typeface="Josefin Sans Regular"/>
              </a:rPr>
              <a:t>Diện tích xung quanh bằng tổng diện tích của các mặt bên</a:t>
            </a:r>
          </a:p>
          <a:p>
            <a:pPr marL="976829" lvl="1" indent="-488414" algn="just">
              <a:lnSpc>
                <a:spcPts val="6334"/>
              </a:lnSpc>
              <a:buFont typeface="Arial"/>
              <a:buChar char="•"/>
            </a:pPr>
            <a:r>
              <a:rPr lang="en-US" sz="4524">
                <a:solidFill>
                  <a:srgbClr val="000000"/>
                </a:solidFill>
                <a:latin typeface="Josefin Sans Regular"/>
              </a:rPr>
              <a:t>=&gt;Sxq=(5.8)+(3.8)+(2.8)=8.(5+3+2)= chu vi đáy x chiều cao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284353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 rot="2492367">
            <a:off x="-1270727" y="-1624909"/>
            <a:ext cx="3744388" cy="3533767"/>
          </a:xfrm>
          <a:prstGeom prst="rect">
            <a:avLst/>
          </a:prstGeom>
        </p:spPr>
      </p:pic>
      <p:sp>
        <p:nvSpPr>
          <p:cNvPr id="3" name="TextBox 3"/>
          <p:cNvSpPr txBox="1"/>
          <p:nvPr/>
        </p:nvSpPr>
        <p:spPr>
          <a:xfrm>
            <a:off x="4189330" y="755169"/>
            <a:ext cx="8855796" cy="88011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7139"/>
              </a:lnSpc>
            </a:pPr>
            <a:r>
              <a:rPr lang="en-US" sz="5100" spc="260">
                <a:solidFill>
                  <a:srgbClr val="FFFFFF"/>
                </a:solidFill>
                <a:latin typeface="Sigmar One"/>
              </a:rPr>
              <a:t>BÀI TẬP</a:t>
            </a:r>
            <a:r>
              <a:rPr lang="en-US" sz="5100" spc="260">
                <a:solidFill>
                  <a:srgbClr val="F6BC52"/>
                </a:solidFill>
                <a:latin typeface="Sigmar One"/>
              </a:rPr>
              <a:t> VẬN DỤNG</a:t>
            </a:r>
          </a:p>
        </p:txBody>
      </p:sp>
      <p:grpSp>
        <p:nvGrpSpPr>
          <p:cNvPr id="4" name="Group 4"/>
          <p:cNvGrpSpPr/>
          <p:nvPr/>
        </p:nvGrpSpPr>
        <p:grpSpPr>
          <a:xfrm>
            <a:off x="2962522" y="634207"/>
            <a:ext cx="1226808" cy="1226808"/>
            <a:chOff x="0" y="0"/>
            <a:chExt cx="1635744" cy="1635744"/>
          </a:xfrm>
        </p:grpSpPr>
        <p:grpSp>
          <p:nvGrpSpPr>
            <p:cNvPr id="5" name="Group 5"/>
            <p:cNvGrpSpPr>
              <a:grpSpLocks noChangeAspect="1"/>
            </p:cNvGrpSpPr>
            <p:nvPr/>
          </p:nvGrpSpPr>
          <p:grpSpPr>
            <a:xfrm>
              <a:off x="0" y="0"/>
              <a:ext cx="1635744" cy="1635744"/>
              <a:chOff x="0" y="0"/>
              <a:chExt cx="495300" cy="495300"/>
            </a:xfrm>
          </p:grpSpPr>
          <p:sp>
            <p:nvSpPr>
              <p:cNvPr id="6" name="Freeform 6"/>
              <p:cNvSpPr/>
              <p:nvPr/>
            </p:nvSpPr>
            <p:spPr>
              <a:xfrm>
                <a:off x="0" y="0"/>
                <a:ext cx="495300" cy="495300"/>
              </a:xfrm>
              <a:custGeom>
                <a:avLst/>
                <a:gdLst/>
                <a:ahLst/>
                <a:cxnLst/>
                <a:rect l="l" t="t" r="r" b="b"/>
                <a:pathLst>
                  <a:path w="495300" h="495300">
                    <a:moveTo>
                      <a:pt x="247650" y="0"/>
                    </a:moveTo>
                    <a:cubicBezTo>
                      <a:pt x="110490" y="0"/>
                      <a:pt x="0" y="110490"/>
                      <a:pt x="0" y="247650"/>
                    </a:cubicBezTo>
                    <a:cubicBezTo>
                      <a:pt x="0" y="384810"/>
                      <a:pt x="110490" y="495300"/>
                      <a:pt x="247650" y="495300"/>
                    </a:cubicBezTo>
                    <a:cubicBezTo>
                      <a:pt x="383540" y="495300"/>
                      <a:pt x="495300" y="384810"/>
                      <a:pt x="495300" y="247650"/>
                    </a:cubicBezTo>
                    <a:cubicBezTo>
                      <a:pt x="495300" y="110490"/>
                      <a:pt x="383540" y="0"/>
                      <a:pt x="247650" y="0"/>
                    </a:cubicBezTo>
                    <a:close/>
                    <a:moveTo>
                      <a:pt x="247650" y="457200"/>
                    </a:moveTo>
                    <a:cubicBezTo>
                      <a:pt x="132080" y="457200"/>
                      <a:pt x="38100" y="363220"/>
                      <a:pt x="38100" y="247650"/>
                    </a:cubicBezTo>
                    <a:cubicBezTo>
                      <a:pt x="38100" y="132080"/>
                      <a:pt x="132080" y="38100"/>
                      <a:pt x="247650" y="38100"/>
                    </a:cubicBezTo>
                    <a:cubicBezTo>
                      <a:pt x="363220" y="38100"/>
                      <a:pt x="457200" y="132080"/>
                      <a:pt x="457200" y="247650"/>
                    </a:cubicBezTo>
                    <a:cubicBezTo>
                      <a:pt x="457200" y="363220"/>
                      <a:pt x="363220" y="457200"/>
                      <a:pt x="247650" y="457200"/>
                    </a:cubicBezTo>
                    <a:close/>
                  </a:path>
                </a:pathLst>
              </a:custGeom>
              <a:solidFill>
                <a:srgbClr val="FDA649"/>
              </a:solidFill>
            </p:spPr>
          </p:sp>
          <p:sp>
            <p:nvSpPr>
              <p:cNvPr id="7" name="Freeform 7"/>
              <p:cNvSpPr/>
              <p:nvPr/>
            </p:nvSpPr>
            <p:spPr>
              <a:xfrm>
                <a:off x="38100" y="38100"/>
                <a:ext cx="419100" cy="419100"/>
              </a:xfrm>
              <a:custGeom>
                <a:avLst/>
                <a:gdLst/>
                <a:ahLst/>
                <a:cxnLst/>
                <a:rect l="l" t="t" r="r" b="b"/>
                <a:pathLst>
                  <a:path w="419100" h="419100">
                    <a:moveTo>
                      <a:pt x="209550" y="0"/>
                    </a:moveTo>
                    <a:cubicBezTo>
                      <a:pt x="93980" y="0"/>
                      <a:pt x="0" y="93980"/>
                      <a:pt x="0" y="209550"/>
                    </a:cubicBezTo>
                    <a:cubicBezTo>
                      <a:pt x="0" y="325120"/>
                      <a:pt x="93980" y="419100"/>
                      <a:pt x="209550" y="419100"/>
                    </a:cubicBezTo>
                    <a:cubicBezTo>
                      <a:pt x="325120" y="419100"/>
                      <a:pt x="419100" y="325120"/>
                      <a:pt x="419100" y="209550"/>
                    </a:cubicBezTo>
                    <a:cubicBezTo>
                      <a:pt x="419100" y="93980"/>
                      <a:pt x="325120" y="0"/>
                      <a:pt x="209550" y="0"/>
                    </a:cubicBezTo>
                    <a:close/>
                  </a:path>
                </a:pathLst>
              </a:custGeom>
              <a:solidFill>
                <a:srgbClr val="284353"/>
              </a:solidFill>
            </p:spPr>
          </p:sp>
        </p:grpSp>
        <p:sp>
          <p:nvSpPr>
            <p:cNvPr id="8" name="TextBox 8"/>
            <p:cNvSpPr txBox="1"/>
            <p:nvPr/>
          </p:nvSpPr>
          <p:spPr>
            <a:xfrm>
              <a:off x="383797" y="244158"/>
              <a:ext cx="868151" cy="1159404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7328"/>
                </a:lnSpc>
              </a:pPr>
              <a:r>
                <a:rPr lang="en-US" sz="5234">
                  <a:solidFill>
                    <a:srgbClr val="FFFFFF"/>
                  </a:solidFill>
                  <a:latin typeface="Josefin Sans Regular"/>
                </a:rPr>
                <a:t>4</a:t>
              </a:r>
            </a:p>
          </p:txBody>
        </p:sp>
      </p:grpSp>
      <p:pic>
        <p:nvPicPr>
          <p:cNvPr id="9" name="Picture 9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4"/>
              </a:ext>
            </a:extLst>
          </a:blip>
          <a:srcRect/>
          <a:stretch>
            <a:fillRect/>
          </a:stretch>
        </p:blipFill>
        <p:spPr>
          <a:xfrm flipH="1">
            <a:off x="16425903" y="936302"/>
            <a:ext cx="1666795" cy="1849426"/>
          </a:xfrm>
          <a:prstGeom prst="rect">
            <a:avLst/>
          </a:prstGeom>
        </p:spPr>
      </p:pic>
      <p:pic>
        <p:nvPicPr>
          <p:cNvPr id="10" name="Picture 10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 rot="2492367">
            <a:off x="16549373" y="8992597"/>
            <a:ext cx="3744388" cy="3533767"/>
          </a:xfrm>
          <a:prstGeom prst="rect">
            <a:avLst/>
          </a:prstGeom>
        </p:spPr>
      </p:pic>
      <p:pic>
        <p:nvPicPr>
          <p:cNvPr id="11" name="Picture 1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6"/>
              </a:ext>
            </a:extLst>
          </a:blip>
          <a:srcRect/>
          <a:stretch>
            <a:fillRect/>
          </a:stretch>
        </p:blipFill>
        <p:spPr>
          <a:xfrm flipH="1">
            <a:off x="12379278" y="3183666"/>
            <a:ext cx="3986925" cy="5348586"/>
          </a:xfrm>
          <a:prstGeom prst="rect">
            <a:avLst/>
          </a:prstGeom>
        </p:spPr>
      </p:pic>
      <p:sp>
        <p:nvSpPr>
          <p:cNvPr id="12" name="TextBox 12"/>
          <p:cNvSpPr txBox="1"/>
          <p:nvPr/>
        </p:nvSpPr>
        <p:spPr>
          <a:xfrm>
            <a:off x="408974" y="1963897"/>
            <a:ext cx="12027991" cy="114546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0" lvl="0" indent="0" algn="just">
              <a:lnSpc>
                <a:spcPts val="4589"/>
              </a:lnSpc>
              <a:spcBef>
                <a:spcPct val="0"/>
              </a:spcBef>
            </a:pPr>
            <a:r>
              <a:rPr lang="en-US" sz="3278">
                <a:solidFill>
                  <a:srgbClr val="FFFFFF"/>
                </a:solidFill>
                <a:latin typeface="Josefin Sans Bold"/>
              </a:rPr>
              <a:t>VD1: TÍNH DIỆN TÍCH XUNG QUANH, DIỆN TÍCH TOÀN PHẦN CỦA HÌNH BÊN, ĐÁY LÀ TAM GIÁC VUÔNG</a:t>
            </a:r>
          </a:p>
        </p:txBody>
      </p:sp>
      <p:sp>
        <p:nvSpPr>
          <p:cNvPr id="13" name="TextBox 13"/>
          <p:cNvSpPr txBox="1"/>
          <p:nvPr/>
        </p:nvSpPr>
        <p:spPr>
          <a:xfrm rot="2700000">
            <a:off x="11853539" y="7480811"/>
            <a:ext cx="1690966" cy="531418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309"/>
              </a:lnSpc>
              <a:spcBef>
                <a:spcPct val="0"/>
              </a:spcBef>
            </a:pPr>
            <a:r>
              <a:rPr lang="en-US" sz="3078">
                <a:solidFill>
                  <a:srgbClr val="FFFFFF"/>
                </a:solidFill>
                <a:latin typeface="Josefin Sans Regular"/>
              </a:rPr>
              <a:t>3cm</a:t>
            </a:r>
          </a:p>
        </p:txBody>
      </p:sp>
      <p:sp>
        <p:nvSpPr>
          <p:cNvPr id="14" name="TextBox 14"/>
          <p:cNvSpPr txBox="1"/>
          <p:nvPr/>
        </p:nvSpPr>
        <p:spPr>
          <a:xfrm rot="-2317910">
            <a:off x="15073018" y="7623474"/>
            <a:ext cx="843260" cy="531418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309"/>
              </a:lnSpc>
              <a:spcBef>
                <a:spcPct val="0"/>
              </a:spcBef>
            </a:pPr>
            <a:r>
              <a:rPr lang="en-US" sz="3078">
                <a:solidFill>
                  <a:srgbClr val="FFFFFF"/>
                </a:solidFill>
                <a:latin typeface="Josefin Sans Regular"/>
              </a:rPr>
              <a:t>4cm</a:t>
            </a:r>
          </a:p>
        </p:txBody>
      </p:sp>
      <p:sp>
        <p:nvSpPr>
          <p:cNvPr id="15" name="TextBox 15"/>
          <p:cNvSpPr txBox="1"/>
          <p:nvPr/>
        </p:nvSpPr>
        <p:spPr>
          <a:xfrm>
            <a:off x="15382765" y="4918114"/>
            <a:ext cx="664865" cy="498398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029"/>
              </a:lnSpc>
              <a:spcBef>
                <a:spcPct val="0"/>
              </a:spcBef>
            </a:pPr>
            <a:r>
              <a:rPr lang="en-US" sz="2878">
                <a:solidFill>
                  <a:srgbClr val="FFFFFF"/>
                </a:solidFill>
                <a:latin typeface="Josefin Sans Regular"/>
              </a:rPr>
              <a:t>9cm</a:t>
            </a:r>
          </a:p>
        </p:txBody>
      </p:sp>
      <p:sp>
        <p:nvSpPr>
          <p:cNvPr id="16" name="TextBox 16"/>
          <p:cNvSpPr txBox="1"/>
          <p:nvPr/>
        </p:nvSpPr>
        <p:spPr>
          <a:xfrm>
            <a:off x="1113623" y="3309539"/>
            <a:ext cx="8932768" cy="6693458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just">
              <a:lnSpc>
                <a:spcPts val="4869"/>
              </a:lnSpc>
            </a:pPr>
            <a:r>
              <a:rPr lang="en-US" sz="3478">
                <a:solidFill>
                  <a:srgbClr val="FFFFFF"/>
                </a:solidFill>
                <a:latin typeface="Josefin Sans Regular"/>
              </a:rPr>
              <a:t>Xét tam giác EFH vuông tại F, ta có:</a:t>
            </a:r>
          </a:p>
          <a:p>
            <a:pPr algn="just">
              <a:lnSpc>
                <a:spcPts val="4869"/>
              </a:lnSpc>
            </a:pPr>
            <a:r>
              <a:rPr lang="en-US" sz="3478">
                <a:solidFill>
                  <a:srgbClr val="FFFFFF"/>
                </a:solidFill>
                <a:latin typeface="Josefin Sans Regular"/>
              </a:rPr>
              <a:t>EH2 = FH2 + EF2 ( Định lý Pytago )</a:t>
            </a:r>
          </a:p>
          <a:p>
            <a:pPr algn="just">
              <a:lnSpc>
                <a:spcPts val="4869"/>
              </a:lnSpc>
            </a:pPr>
            <a:r>
              <a:rPr lang="en-US" sz="3478">
                <a:solidFill>
                  <a:srgbClr val="FFFFFF"/>
                </a:solidFill>
                <a:latin typeface="Josefin Sans Regular"/>
              </a:rPr>
              <a:t>=&gt; EH = 5cm</a:t>
            </a:r>
          </a:p>
          <a:p>
            <a:pPr algn="just">
              <a:lnSpc>
                <a:spcPts val="4869"/>
              </a:lnSpc>
            </a:pPr>
            <a:r>
              <a:rPr lang="en-US" sz="3478">
                <a:solidFill>
                  <a:srgbClr val="FFFFFF"/>
                </a:solidFill>
                <a:latin typeface="Josefin Sans Regular"/>
              </a:rPr>
              <a:t>Diện tích xung quanh của hình bên là:</a:t>
            </a:r>
          </a:p>
          <a:p>
            <a:pPr algn="just">
              <a:lnSpc>
                <a:spcPts val="4869"/>
              </a:lnSpc>
            </a:pPr>
            <a:r>
              <a:rPr lang="en-US" sz="3478">
                <a:solidFill>
                  <a:srgbClr val="FFFFFF"/>
                </a:solidFill>
                <a:latin typeface="Josefin Sans Regular"/>
              </a:rPr>
              <a:t>Sxq = P x h = (3+4+5) x 9 = 108 (cm2)</a:t>
            </a:r>
          </a:p>
          <a:p>
            <a:pPr algn="just">
              <a:lnSpc>
                <a:spcPts val="4869"/>
              </a:lnSpc>
            </a:pPr>
            <a:r>
              <a:rPr lang="en-US" sz="3478">
                <a:solidFill>
                  <a:srgbClr val="FFFFFF"/>
                </a:solidFill>
                <a:latin typeface="Josefin Sans Regular"/>
              </a:rPr>
              <a:t>Diện tích 2 đáy là:</a:t>
            </a:r>
          </a:p>
          <a:p>
            <a:pPr algn="just">
              <a:lnSpc>
                <a:spcPts val="4869"/>
              </a:lnSpc>
            </a:pPr>
            <a:r>
              <a:rPr lang="en-US" sz="3478">
                <a:solidFill>
                  <a:srgbClr val="FFFFFF"/>
                </a:solidFill>
                <a:latin typeface="Josefin Sans Regular"/>
              </a:rPr>
              <a:t>2 x (1/2 . 3 . 4) = 12 (cm2)</a:t>
            </a:r>
          </a:p>
          <a:p>
            <a:pPr algn="just">
              <a:lnSpc>
                <a:spcPts val="4869"/>
              </a:lnSpc>
            </a:pPr>
            <a:r>
              <a:rPr lang="en-US" sz="3478">
                <a:solidFill>
                  <a:srgbClr val="FFFFFF"/>
                </a:solidFill>
                <a:latin typeface="Josefin Sans Regular"/>
              </a:rPr>
              <a:t>Diện tích toàn phần là:</a:t>
            </a:r>
          </a:p>
          <a:p>
            <a:pPr algn="just">
              <a:lnSpc>
                <a:spcPts val="4869"/>
              </a:lnSpc>
            </a:pPr>
            <a:r>
              <a:rPr lang="en-US" sz="3478">
                <a:solidFill>
                  <a:srgbClr val="FFFFFF"/>
                </a:solidFill>
                <a:latin typeface="Josefin Sans Regular"/>
              </a:rPr>
              <a:t>Stp = Sxq + 2Sđáy = 108 + 12 = 120 (cm2)</a:t>
            </a:r>
          </a:p>
          <a:p>
            <a:pPr algn="just">
              <a:lnSpc>
                <a:spcPts val="4869"/>
              </a:lnSpc>
            </a:pPr>
            <a:r>
              <a:rPr lang="en-US" sz="3478">
                <a:solidFill>
                  <a:srgbClr val="FFFFFF"/>
                </a:solidFill>
                <a:latin typeface="Josefin Sans Regular"/>
              </a:rPr>
              <a:t>Vậy diện tích xung quanh là : 108 cm2</a:t>
            </a:r>
          </a:p>
          <a:p>
            <a:pPr algn="just">
              <a:lnSpc>
                <a:spcPts val="4869"/>
              </a:lnSpc>
              <a:spcBef>
                <a:spcPct val="0"/>
              </a:spcBef>
            </a:pPr>
            <a:r>
              <a:rPr lang="en-US" sz="3478">
                <a:solidFill>
                  <a:srgbClr val="FFFFFF"/>
                </a:solidFill>
                <a:latin typeface="Josefin Sans Regular"/>
              </a:rPr>
              <a:t>       diện tích toàn phần là : 120 cm2</a:t>
            </a:r>
          </a:p>
        </p:txBody>
      </p:sp>
      <p:sp>
        <p:nvSpPr>
          <p:cNvPr id="17" name="TextBox 17"/>
          <p:cNvSpPr txBox="1"/>
          <p:nvPr/>
        </p:nvSpPr>
        <p:spPr>
          <a:xfrm>
            <a:off x="11651415" y="2629804"/>
            <a:ext cx="1119309" cy="59047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29"/>
              </a:lnSpc>
              <a:spcBef>
                <a:spcPct val="0"/>
              </a:spcBef>
            </a:pPr>
            <a:r>
              <a:rPr lang="en-US" sz="3378">
                <a:solidFill>
                  <a:srgbClr val="FFFFFF"/>
                </a:solidFill>
                <a:latin typeface="Josefin Sans Regular"/>
              </a:rPr>
              <a:t>A</a:t>
            </a:r>
          </a:p>
        </p:txBody>
      </p:sp>
      <p:sp>
        <p:nvSpPr>
          <p:cNvPr id="18" name="TextBox 18"/>
          <p:cNvSpPr txBox="1"/>
          <p:nvPr/>
        </p:nvSpPr>
        <p:spPr>
          <a:xfrm>
            <a:off x="13437608" y="3952952"/>
            <a:ext cx="1119309" cy="59047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29"/>
              </a:lnSpc>
              <a:spcBef>
                <a:spcPct val="0"/>
              </a:spcBef>
            </a:pPr>
            <a:r>
              <a:rPr lang="en-US" sz="3378">
                <a:solidFill>
                  <a:srgbClr val="FFFFFF"/>
                </a:solidFill>
                <a:latin typeface="Josefin Sans Regular"/>
              </a:rPr>
              <a:t>B</a:t>
            </a:r>
          </a:p>
        </p:txBody>
      </p:sp>
      <p:sp>
        <p:nvSpPr>
          <p:cNvPr id="19" name="TextBox 19"/>
          <p:cNvSpPr txBox="1"/>
          <p:nvPr/>
        </p:nvSpPr>
        <p:spPr>
          <a:xfrm>
            <a:off x="15515173" y="2652378"/>
            <a:ext cx="1786193" cy="59042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32"/>
              </a:lnSpc>
              <a:spcBef>
                <a:spcPct val="0"/>
              </a:spcBef>
            </a:pPr>
            <a:r>
              <a:rPr lang="en-US" sz="3380">
                <a:solidFill>
                  <a:srgbClr val="FFFFFF"/>
                </a:solidFill>
                <a:latin typeface="Josefin Sans Regular"/>
              </a:rPr>
              <a:t>C</a:t>
            </a:r>
          </a:p>
        </p:txBody>
      </p:sp>
      <p:sp>
        <p:nvSpPr>
          <p:cNvPr id="20" name="TextBox 20"/>
          <p:cNvSpPr txBox="1"/>
          <p:nvPr/>
        </p:nvSpPr>
        <p:spPr>
          <a:xfrm>
            <a:off x="11913291" y="6788899"/>
            <a:ext cx="280243" cy="59047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29"/>
              </a:lnSpc>
              <a:spcBef>
                <a:spcPct val="0"/>
              </a:spcBef>
            </a:pPr>
            <a:r>
              <a:rPr lang="en-US" sz="3378">
                <a:solidFill>
                  <a:srgbClr val="FFFFFF"/>
                </a:solidFill>
                <a:latin typeface="Josefin Sans Regular"/>
              </a:rPr>
              <a:t>E</a:t>
            </a:r>
          </a:p>
        </p:txBody>
      </p:sp>
      <p:sp>
        <p:nvSpPr>
          <p:cNvPr id="21" name="TextBox 21"/>
          <p:cNvSpPr txBox="1"/>
          <p:nvPr/>
        </p:nvSpPr>
        <p:spPr>
          <a:xfrm>
            <a:off x="13725502" y="8503677"/>
            <a:ext cx="252710" cy="59047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29"/>
              </a:lnSpc>
              <a:spcBef>
                <a:spcPct val="0"/>
              </a:spcBef>
            </a:pPr>
            <a:r>
              <a:rPr lang="en-US" sz="3378">
                <a:solidFill>
                  <a:srgbClr val="FFFFFF"/>
                </a:solidFill>
                <a:latin typeface="Josefin Sans Regular"/>
              </a:rPr>
              <a:t>F</a:t>
            </a:r>
          </a:p>
        </p:txBody>
      </p:sp>
      <p:sp>
        <p:nvSpPr>
          <p:cNvPr id="22" name="TextBox 22"/>
          <p:cNvSpPr txBox="1"/>
          <p:nvPr/>
        </p:nvSpPr>
        <p:spPr>
          <a:xfrm>
            <a:off x="15473107" y="7083386"/>
            <a:ext cx="1786193" cy="59047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29"/>
              </a:lnSpc>
              <a:spcBef>
                <a:spcPct val="0"/>
              </a:spcBef>
            </a:pPr>
            <a:r>
              <a:rPr lang="en-US" sz="3378">
                <a:solidFill>
                  <a:srgbClr val="FFFFFF"/>
                </a:solidFill>
                <a:latin typeface="Josefin Sans Regular"/>
              </a:rPr>
              <a:t>H</a:t>
            </a:r>
          </a:p>
        </p:txBody>
      </p:sp>
      <p:sp>
        <p:nvSpPr>
          <p:cNvPr id="23" name="AutoShape 23"/>
          <p:cNvSpPr/>
          <p:nvPr/>
        </p:nvSpPr>
        <p:spPr>
          <a:xfrm rot="-2070511">
            <a:off x="13461582" y="7917827"/>
            <a:ext cx="578954" cy="0"/>
          </a:xfrm>
          <a:prstGeom prst="line">
            <a:avLst/>
          </a:prstGeom>
          <a:ln w="57150" cap="flat">
            <a:solidFill>
              <a:srgbClr val="FEFDEF"/>
            </a:solidFill>
            <a:prstDash val="solid"/>
            <a:headEnd type="none" w="sm" len="sm"/>
            <a:tailEnd type="none" w="sm" len="sm"/>
          </a:ln>
        </p:spPr>
      </p:sp>
      <p:sp>
        <p:nvSpPr>
          <p:cNvPr id="24" name="AutoShape 24"/>
          <p:cNvSpPr/>
          <p:nvPr/>
        </p:nvSpPr>
        <p:spPr>
          <a:xfrm rot="-2272499">
            <a:off x="13864340" y="7709104"/>
            <a:ext cx="339973" cy="0"/>
          </a:xfrm>
          <a:prstGeom prst="line">
            <a:avLst/>
          </a:prstGeom>
          <a:ln w="57150" cap="flat">
            <a:solidFill>
              <a:srgbClr val="FEFDEF"/>
            </a:solidFill>
            <a:prstDash val="solid"/>
            <a:headEnd type="none" w="sm" len="sm"/>
            <a:tailEnd type="none" w="sm" len="sm"/>
          </a:ln>
        </p:spPr>
      </p:sp>
      <p:sp>
        <p:nvSpPr>
          <p:cNvPr id="25" name="AutoShape 25"/>
          <p:cNvSpPr/>
          <p:nvPr/>
        </p:nvSpPr>
        <p:spPr>
          <a:xfrm rot="2827265">
            <a:off x="14047670" y="7813466"/>
            <a:ext cx="569665" cy="0"/>
          </a:xfrm>
          <a:prstGeom prst="line">
            <a:avLst/>
          </a:prstGeom>
          <a:ln w="57150" cap="flat">
            <a:solidFill>
              <a:srgbClr val="FEFDEF"/>
            </a:solidFill>
            <a:prstDash val="solid"/>
            <a:headEnd type="none" w="sm" len="sm"/>
            <a:tailEnd type="none" w="sm" len="sm"/>
          </a:ln>
        </p:spPr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prism isContent="1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284353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765694" y="2222971"/>
            <a:ext cx="16230600" cy="7035329"/>
            <a:chOff x="0" y="0"/>
            <a:chExt cx="16616519" cy="7202610"/>
          </a:xfrm>
        </p:grpSpPr>
        <p:sp>
          <p:nvSpPr>
            <p:cNvPr id="3" name="Freeform 3"/>
            <p:cNvSpPr/>
            <p:nvPr/>
          </p:nvSpPr>
          <p:spPr>
            <a:xfrm>
              <a:off x="72390" y="72390"/>
              <a:ext cx="16471740" cy="7057830"/>
            </a:xfrm>
            <a:custGeom>
              <a:avLst/>
              <a:gdLst/>
              <a:ahLst/>
              <a:cxnLst/>
              <a:rect l="l" t="t" r="r" b="b"/>
              <a:pathLst>
                <a:path w="16471740" h="7057830">
                  <a:moveTo>
                    <a:pt x="0" y="0"/>
                  </a:moveTo>
                  <a:lnTo>
                    <a:pt x="16471740" y="0"/>
                  </a:lnTo>
                  <a:lnTo>
                    <a:pt x="16471740" y="7057830"/>
                  </a:lnTo>
                  <a:lnTo>
                    <a:pt x="0" y="705783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284353"/>
            </a:solidFill>
          </p:spPr>
        </p:sp>
        <p:sp>
          <p:nvSpPr>
            <p:cNvPr id="4" name="Freeform 4"/>
            <p:cNvSpPr/>
            <p:nvPr/>
          </p:nvSpPr>
          <p:spPr>
            <a:xfrm>
              <a:off x="0" y="0"/>
              <a:ext cx="16616519" cy="7202610"/>
            </a:xfrm>
            <a:custGeom>
              <a:avLst/>
              <a:gdLst/>
              <a:ahLst/>
              <a:cxnLst/>
              <a:rect l="l" t="t" r="r" b="b"/>
              <a:pathLst>
                <a:path w="16616519" h="7202610">
                  <a:moveTo>
                    <a:pt x="16471739" y="7057830"/>
                  </a:moveTo>
                  <a:lnTo>
                    <a:pt x="16616519" y="7057830"/>
                  </a:lnTo>
                  <a:lnTo>
                    <a:pt x="16616519" y="7202610"/>
                  </a:lnTo>
                  <a:lnTo>
                    <a:pt x="16471739" y="7202610"/>
                  </a:lnTo>
                  <a:lnTo>
                    <a:pt x="16471739" y="7057830"/>
                  </a:lnTo>
                  <a:close/>
                  <a:moveTo>
                    <a:pt x="0" y="144780"/>
                  </a:moveTo>
                  <a:lnTo>
                    <a:pt x="144780" y="144780"/>
                  </a:lnTo>
                  <a:lnTo>
                    <a:pt x="144780" y="7057830"/>
                  </a:lnTo>
                  <a:lnTo>
                    <a:pt x="0" y="7057830"/>
                  </a:lnTo>
                  <a:lnTo>
                    <a:pt x="0" y="144780"/>
                  </a:lnTo>
                  <a:close/>
                  <a:moveTo>
                    <a:pt x="0" y="7057830"/>
                  </a:moveTo>
                  <a:lnTo>
                    <a:pt x="144780" y="7057830"/>
                  </a:lnTo>
                  <a:lnTo>
                    <a:pt x="144780" y="7202610"/>
                  </a:lnTo>
                  <a:lnTo>
                    <a:pt x="0" y="7202610"/>
                  </a:lnTo>
                  <a:lnTo>
                    <a:pt x="0" y="7057830"/>
                  </a:lnTo>
                  <a:close/>
                  <a:moveTo>
                    <a:pt x="16471739" y="144780"/>
                  </a:moveTo>
                  <a:lnTo>
                    <a:pt x="16616519" y="144780"/>
                  </a:lnTo>
                  <a:lnTo>
                    <a:pt x="16616519" y="7057830"/>
                  </a:lnTo>
                  <a:lnTo>
                    <a:pt x="16471739" y="7057830"/>
                  </a:lnTo>
                  <a:lnTo>
                    <a:pt x="16471739" y="144780"/>
                  </a:lnTo>
                  <a:close/>
                  <a:moveTo>
                    <a:pt x="144780" y="7057830"/>
                  </a:moveTo>
                  <a:lnTo>
                    <a:pt x="16471739" y="7057830"/>
                  </a:lnTo>
                  <a:lnTo>
                    <a:pt x="16471739" y="7202610"/>
                  </a:lnTo>
                  <a:lnTo>
                    <a:pt x="144780" y="7202610"/>
                  </a:lnTo>
                  <a:lnTo>
                    <a:pt x="144780" y="7057830"/>
                  </a:lnTo>
                  <a:close/>
                  <a:moveTo>
                    <a:pt x="16471739" y="0"/>
                  </a:moveTo>
                  <a:lnTo>
                    <a:pt x="16616519" y="0"/>
                  </a:lnTo>
                  <a:lnTo>
                    <a:pt x="16616519" y="144780"/>
                  </a:lnTo>
                  <a:lnTo>
                    <a:pt x="16471739" y="144780"/>
                  </a:lnTo>
                  <a:lnTo>
                    <a:pt x="16471739" y="0"/>
                  </a:lnTo>
                  <a:close/>
                  <a:moveTo>
                    <a:pt x="0" y="0"/>
                  </a:moveTo>
                  <a:lnTo>
                    <a:pt x="144780" y="0"/>
                  </a:lnTo>
                  <a:lnTo>
                    <a:pt x="144780" y="144780"/>
                  </a:lnTo>
                  <a:lnTo>
                    <a:pt x="0" y="144780"/>
                  </a:lnTo>
                  <a:lnTo>
                    <a:pt x="0" y="0"/>
                  </a:lnTo>
                  <a:close/>
                  <a:moveTo>
                    <a:pt x="144780" y="0"/>
                  </a:moveTo>
                  <a:lnTo>
                    <a:pt x="16471739" y="0"/>
                  </a:lnTo>
                  <a:lnTo>
                    <a:pt x="16471739" y="144780"/>
                  </a:lnTo>
                  <a:lnTo>
                    <a:pt x="144780" y="144780"/>
                  </a:lnTo>
                  <a:lnTo>
                    <a:pt x="144780" y="0"/>
                  </a:lnTo>
                  <a:close/>
                </a:path>
              </a:pathLst>
            </a:custGeom>
            <a:solidFill>
              <a:srgbClr val="D3B689"/>
            </a:solidFill>
          </p:spPr>
        </p:sp>
      </p:grpSp>
      <p:pic>
        <p:nvPicPr>
          <p:cNvPr id="5" name="Picture 5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 rot="2492367">
            <a:off x="-1270727" y="-1624909"/>
            <a:ext cx="3744388" cy="3533767"/>
          </a:xfrm>
          <a:prstGeom prst="rect">
            <a:avLst/>
          </a:prstGeom>
        </p:spPr>
      </p:pic>
      <p:sp>
        <p:nvSpPr>
          <p:cNvPr id="6" name="TextBox 6"/>
          <p:cNvSpPr txBox="1"/>
          <p:nvPr/>
        </p:nvSpPr>
        <p:spPr>
          <a:xfrm>
            <a:off x="4189330" y="755169"/>
            <a:ext cx="8855796" cy="88011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7139"/>
              </a:lnSpc>
            </a:pPr>
            <a:r>
              <a:rPr lang="en-US" sz="5100" spc="260">
                <a:solidFill>
                  <a:srgbClr val="FFFFFF"/>
                </a:solidFill>
                <a:latin typeface="Sigmar One"/>
              </a:rPr>
              <a:t>BÀI TẬP</a:t>
            </a:r>
            <a:r>
              <a:rPr lang="en-US" sz="5100" spc="260">
                <a:solidFill>
                  <a:srgbClr val="F6BC52"/>
                </a:solidFill>
                <a:latin typeface="Sigmar One"/>
              </a:rPr>
              <a:t> VẬN DỤNG</a:t>
            </a:r>
          </a:p>
        </p:txBody>
      </p:sp>
      <p:grpSp>
        <p:nvGrpSpPr>
          <p:cNvPr id="7" name="Group 7"/>
          <p:cNvGrpSpPr/>
          <p:nvPr/>
        </p:nvGrpSpPr>
        <p:grpSpPr>
          <a:xfrm>
            <a:off x="2962522" y="634207"/>
            <a:ext cx="1226808" cy="1226808"/>
            <a:chOff x="0" y="0"/>
            <a:chExt cx="1635744" cy="1635744"/>
          </a:xfrm>
        </p:grpSpPr>
        <p:grpSp>
          <p:nvGrpSpPr>
            <p:cNvPr id="8" name="Group 8"/>
            <p:cNvGrpSpPr>
              <a:grpSpLocks noChangeAspect="1"/>
            </p:cNvGrpSpPr>
            <p:nvPr/>
          </p:nvGrpSpPr>
          <p:grpSpPr>
            <a:xfrm>
              <a:off x="0" y="0"/>
              <a:ext cx="1635744" cy="1635744"/>
              <a:chOff x="0" y="0"/>
              <a:chExt cx="495300" cy="495300"/>
            </a:xfrm>
          </p:grpSpPr>
          <p:sp>
            <p:nvSpPr>
              <p:cNvPr id="9" name="Freeform 9"/>
              <p:cNvSpPr/>
              <p:nvPr/>
            </p:nvSpPr>
            <p:spPr>
              <a:xfrm>
                <a:off x="0" y="0"/>
                <a:ext cx="495300" cy="495300"/>
              </a:xfrm>
              <a:custGeom>
                <a:avLst/>
                <a:gdLst/>
                <a:ahLst/>
                <a:cxnLst/>
                <a:rect l="l" t="t" r="r" b="b"/>
                <a:pathLst>
                  <a:path w="495300" h="495300">
                    <a:moveTo>
                      <a:pt x="247650" y="0"/>
                    </a:moveTo>
                    <a:cubicBezTo>
                      <a:pt x="110490" y="0"/>
                      <a:pt x="0" y="110490"/>
                      <a:pt x="0" y="247650"/>
                    </a:cubicBezTo>
                    <a:cubicBezTo>
                      <a:pt x="0" y="384810"/>
                      <a:pt x="110490" y="495300"/>
                      <a:pt x="247650" y="495300"/>
                    </a:cubicBezTo>
                    <a:cubicBezTo>
                      <a:pt x="383540" y="495300"/>
                      <a:pt x="495300" y="384810"/>
                      <a:pt x="495300" y="247650"/>
                    </a:cubicBezTo>
                    <a:cubicBezTo>
                      <a:pt x="495300" y="110490"/>
                      <a:pt x="383540" y="0"/>
                      <a:pt x="247650" y="0"/>
                    </a:cubicBezTo>
                    <a:close/>
                    <a:moveTo>
                      <a:pt x="247650" y="457200"/>
                    </a:moveTo>
                    <a:cubicBezTo>
                      <a:pt x="132080" y="457200"/>
                      <a:pt x="38100" y="363220"/>
                      <a:pt x="38100" y="247650"/>
                    </a:cubicBezTo>
                    <a:cubicBezTo>
                      <a:pt x="38100" y="132080"/>
                      <a:pt x="132080" y="38100"/>
                      <a:pt x="247650" y="38100"/>
                    </a:cubicBezTo>
                    <a:cubicBezTo>
                      <a:pt x="363220" y="38100"/>
                      <a:pt x="457200" y="132080"/>
                      <a:pt x="457200" y="247650"/>
                    </a:cubicBezTo>
                    <a:cubicBezTo>
                      <a:pt x="457200" y="363220"/>
                      <a:pt x="363220" y="457200"/>
                      <a:pt x="247650" y="457200"/>
                    </a:cubicBezTo>
                    <a:close/>
                  </a:path>
                </a:pathLst>
              </a:custGeom>
              <a:solidFill>
                <a:srgbClr val="FDA649"/>
              </a:solidFill>
            </p:spPr>
          </p:sp>
          <p:sp>
            <p:nvSpPr>
              <p:cNvPr id="10" name="Freeform 10"/>
              <p:cNvSpPr/>
              <p:nvPr/>
            </p:nvSpPr>
            <p:spPr>
              <a:xfrm>
                <a:off x="38100" y="38100"/>
                <a:ext cx="419100" cy="419100"/>
              </a:xfrm>
              <a:custGeom>
                <a:avLst/>
                <a:gdLst/>
                <a:ahLst/>
                <a:cxnLst/>
                <a:rect l="l" t="t" r="r" b="b"/>
                <a:pathLst>
                  <a:path w="419100" h="419100">
                    <a:moveTo>
                      <a:pt x="209550" y="0"/>
                    </a:moveTo>
                    <a:cubicBezTo>
                      <a:pt x="93980" y="0"/>
                      <a:pt x="0" y="93980"/>
                      <a:pt x="0" y="209550"/>
                    </a:cubicBezTo>
                    <a:cubicBezTo>
                      <a:pt x="0" y="325120"/>
                      <a:pt x="93980" y="419100"/>
                      <a:pt x="209550" y="419100"/>
                    </a:cubicBezTo>
                    <a:cubicBezTo>
                      <a:pt x="325120" y="419100"/>
                      <a:pt x="419100" y="325120"/>
                      <a:pt x="419100" y="209550"/>
                    </a:cubicBezTo>
                    <a:cubicBezTo>
                      <a:pt x="419100" y="93980"/>
                      <a:pt x="325120" y="0"/>
                      <a:pt x="209550" y="0"/>
                    </a:cubicBezTo>
                    <a:close/>
                  </a:path>
                </a:pathLst>
              </a:custGeom>
              <a:solidFill>
                <a:srgbClr val="284353"/>
              </a:solidFill>
            </p:spPr>
          </p:sp>
        </p:grpSp>
        <p:sp>
          <p:nvSpPr>
            <p:cNvPr id="11" name="TextBox 11"/>
            <p:cNvSpPr txBox="1"/>
            <p:nvPr/>
          </p:nvSpPr>
          <p:spPr>
            <a:xfrm>
              <a:off x="383797" y="244158"/>
              <a:ext cx="868151" cy="1159404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7328"/>
                </a:lnSpc>
              </a:pPr>
              <a:r>
                <a:rPr lang="en-US" sz="5234">
                  <a:solidFill>
                    <a:srgbClr val="FFFFFF"/>
                  </a:solidFill>
                  <a:latin typeface="Josefin Sans Regular"/>
                </a:rPr>
                <a:t>4</a:t>
              </a:r>
            </a:p>
          </p:txBody>
        </p:sp>
      </p:grpSp>
      <p:pic>
        <p:nvPicPr>
          <p:cNvPr id="12" name="Picture 1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4"/>
              </a:ext>
            </a:extLst>
          </a:blip>
          <a:srcRect/>
          <a:stretch>
            <a:fillRect/>
          </a:stretch>
        </p:blipFill>
        <p:spPr>
          <a:xfrm flipH="1">
            <a:off x="15234420" y="7222272"/>
            <a:ext cx="1533337" cy="1701345"/>
          </a:xfrm>
          <a:prstGeom prst="rect">
            <a:avLst/>
          </a:prstGeom>
        </p:spPr>
      </p:pic>
      <p:pic>
        <p:nvPicPr>
          <p:cNvPr id="13" name="Picture 13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 rot="2492367">
            <a:off x="16549373" y="8992597"/>
            <a:ext cx="3744388" cy="3533767"/>
          </a:xfrm>
          <a:prstGeom prst="rect">
            <a:avLst/>
          </a:prstGeom>
        </p:spPr>
      </p:pic>
      <p:pic>
        <p:nvPicPr>
          <p:cNvPr id="14" name="Picture 14"/>
          <p:cNvPicPr>
            <a:picLocks noChangeAspect="1"/>
          </p:cNvPicPr>
          <p:nvPr/>
        </p:nvPicPr>
        <p:blipFill>
          <a:blip r:embed="rId5"/>
          <a:srcRect/>
          <a:stretch>
            <a:fillRect/>
          </a:stretch>
        </p:blipFill>
        <p:spPr>
          <a:xfrm>
            <a:off x="10142398" y="2346533"/>
            <a:ext cx="6853896" cy="4875739"/>
          </a:xfrm>
          <a:prstGeom prst="rect">
            <a:avLst/>
          </a:prstGeom>
        </p:spPr>
      </p:pic>
      <p:sp>
        <p:nvSpPr>
          <p:cNvPr id="15" name="TextBox 15"/>
          <p:cNvSpPr txBox="1"/>
          <p:nvPr/>
        </p:nvSpPr>
        <p:spPr>
          <a:xfrm>
            <a:off x="1170918" y="2437869"/>
            <a:ext cx="9106775" cy="46617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3705"/>
              </a:lnSpc>
              <a:spcBef>
                <a:spcPct val="0"/>
              </a:spcBef>
            </a:pPr>
            <a:r>
              <a:rPr lang="en-US" sz="2646">
                <a:solidFill>
                  <a:srgbClr val="FDA649"/>
                </a:solidFill>
                <a:latin typeface="Josefin Sans Regular"/>
              </a:rPr>
              <a:t>Bài 25 (trang 111 SGK Toán 8 tập 2)</a:t>
            </a:r>
          </a:p>
        </p:txBody>
      </p:sp>
      <p:sp>
        <p:nvSpPr>
          <p:cNvPr id="16" name="TextBox 16"/>
          <p:cNvSpPr txBox="1"/>
          <p:nvPr/>
        </p:nvSpPr>
        <p:spPr>
          <a:xfrm>
            <a:off x="1170918" y="2942947"/>
            <a:ext cx="8533742" cy="5528702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367"/>
              </a:lnSpc>
            </a:pPr>
            <a:r>
              <a:rPr lang="en-US" sz="3119">
                <a:solidFill>
                  <a:srgbClr val="FFFFFF"/>
                </a:solidFill>
                <a:latin typeface="Josefin Sans Regular"/>
              </a:rPr>
              <a:t>b) Diện tích miếng bìa dùng để làm tấm lịch như trên là dtxq của hình lăng trụ đứng</a:t>
            </a:r>
          </a:p>
          <a:p>
            <a:pPr algn="ctr">
              <a:lnSpc>
                <a:spcPts val="4367"/>
              </a:lnSpc>
            </a:pPr>
            <a:r>
              <a:rPr lang="en-US" sz="3119">
                <a:solidFill>
                  <a:srgbClr val="FFFFFF"/>
                </a:solidFill>
                <a:latin typeface="Josefin Sans Regular"/>
              </a:rPr>
              <a:t>Tam giác ABC cân tại C =&gt; AC=BC=15cm</a:t>
            </a:r>
          </a:p>
          <a:p>
            <a:pPr algn="ctr">
              <a:lnSpc>
                <a:spcPts val="4367"/>
              </a:lnSpc>
            </a:pPr>
            <a:r>
              <a:rPr lang="en-US" sz="3119">
                <a:solidFill>
                  <a:srgbClr val="FFFFFF"/>
                </a:solidFill>
                <a:latin typeface="Josefin Sans Regular"/>
              </a:rPr>
              <a:t>Chu vi tam giác ABC là:</a:t>
            </a:r>
          </a:p>
          <a:p>
            <a:pPr algn="ctr">
              <a:lnSpc>
                <a:spcPts val="4367"/>
              </a:lnSpc>
            </a:pPr>
            <a:r>
              <a:rPr lang="en-US" sz="3119">
                <a:solidFill>
                  <a:srgbClr val="FFFFFF"/>
                </a:solidFill>
                <a:latin typeface="Josefin Sans Regular"/>
              </a:rPr>
              <a:t>15 x 2 + 8 = 38 (cm)</a:t>
            </a:r>
          </a:p>
          <a:p>
            <a:pPr algn="ctr">
              <a:lnSpc>
                <a:spcPts val="4367"/>
              </a:lnSpc>
            </a:pPr>
            <a:r>
              <a:rPr lang="en-US" sz="3119">
                <a:solidFill>
                  <a:srgbClr val="FFFFFF"/>
                </a:solidFill>
                <a:latin typeface="Josefin Sans Regular"/>
              </a:rPr>
              <a:t>Diện tích xung quanh của lăng trụ đứng như trên là:</a:t>
            </a:r>
          </a:p>
          <a:p>
            <a:pPr algn="ctr">
              <a:lnSpc>
                <a:spcPts val="4367"/>
              </a:lnSpc>
            </a:pPr>
            <a:r>
              <a:rPr lang="en-US" sz="3119">
                <a:solidFill>
                  <a:srgbClr val="FFFFFF"/>
                </a:solidFill>
                <a:latin typeface="Josefin Sans Regular"/>
              </a:rPr>
              <a:t>38 x 22 = 836 (cm2)</a:t>
            </a:r>
          </a:p>
          <a:p>
            <a:pPr algn="ctr">
              <a:lnSpc>
                <a:spcPts val="4367"/>
              </a:lnSpc>
              <a:spcBef>
                <a:spcPct val="0"/>
              </a:spcBef>
            </a:pPr>
            <a:r>
              <a:rPr lang="en-US" sz="3119">
                <a:solidFill>
                  <a:srgbClr val="FFFFFF"/>
                </a:solidFill>
                <a:latin typeface="Josefin Sans Regular"/>
              </a:rPr>
              <a:t>Vậy diện tích miếng bìa dùng để làm một tấm lịch như trên là 836cm2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1547894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32</TotalTime>
  <Words>622</Words>
  <Application>Microsoft Office PowerPoint</Application>
  <PresentationFormat>Custom</PresentationFormat>
  <Paragraphs>96</Paragraphs>
  <Slides>12</Slides>
  <Notes>0</Notes>
  <HiddenSlides>1</HiddenSlides>
  <MMClips>1</MMClips>
  <ScaleCrop>false</ScaleCrop>
  <HeadingPairs>
    <vt:vector size="6" baseType="variant">
      <vt:variant>
        <vt:lpstr>Fonts Used</vt:lpstr>
      </vt:variant>
      <vt:variant>
        <vt:i4>9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22" baseType="lpstr">
      <vt:lpstr>Arial</vt:lpstr>
      <vt:lpstr>Charmonman Bold</vt:lpstr>
      <vt:lpstr>Montserrat Extra-Bold</vt:lpstr>
      <vt:lpstr>Josefin Sans Regular Bold</vt:lpstr>
      <vt:lpstr>Sigmar One</vt:lpstr>
      <vt:lpstr>Times New Roman</vt:lpstr>
      <vt:lpstr>Calibri</vt:lpstr>
      <vt:lpstr>Josefin Sans Bold</vt:lpstr>
      <vt:lpstr>Josefin Sans Regular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hình lăng trụ đứng và diện tích xung quanh</dc:title>
  <dc:creator>Admin</dc:creator>
  <cp:lastModifiedBy>ASUS</cp:lastModifiedBy>
  <cp:revision>7</cp:revision>
  <dcterms:created xsi:type="dcterms:W3CDTF">2006-08-16T00:00:00Z</dcterms:created>
  <dcterms:modified xsi:type="dcterms:W3CDTF">2023-04-09T09:14:03Z</dcterms:modified>
  <dc:identifier>DAFeZE5VVlQ</dc:identifier>
</cp:coreProperties>
</file>